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412" r:id="rId3"/>
    <p:sldId id="415" r:id="rId4"/>
    <p:sldId id="444" r:id="rId5"/>
    <p:sldId id="442" r:id="rId6"/>
    <p:sldId id="447" r:id="rId7"/>
    <p:sldId id="422" r:id="rId8"/>
    <p:sldId id="443" r:id="rId9"/>
    <p:sldId id="446" r:id="rId10"/>
    <p:sldId id="448" r:id="rId11"/>
    <p:sldId id="449" r:id="rId12"/>
    <p:sldId id="264" r:id="rId13"/>
    <p:sldId id="445" r:id="rId14"/>
    <p:sldId id="416" r:id="rId15"/>
    <p:sldId id="409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  <p15:guide id="4" orient="horz" pos="2432" userDrawn="1">
          <p15:clr>
            <a:srgbClr val="A4A3A4"/>
          </p15:clr>
        </p15:guide>
        <p15:guide id="5" orient="horz" pos="2750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572" userDrawn="1">
          <p15:clr>
            <a:srgbClr val="A4A3A4"/>
          </p15:clr>
        </p15:guide>
        <p15:guide id="9" orient="horz" pos="709" userDrawn="1">
          <p15:clr>
            <a:srgbClr val="A4A3A4"/>
          </p15:clr>
        </p15:guide>
        <p15:guide id="10" pos="217" userDrawn="1">
          <p15:clr>
            <a:srgbClr val="A4A3A4"/>
          </p15:clr>
        </p15:guide>
        <p15:guide id="11" pos="6023" userDrawn="1">
          <p15:clr>
            <a:srgbClr val="A4A3A4"/>
          </p15:clr>
        </p15:guide>
        <p15:guide id="12" orient="horz" pos="411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C5046"/>
    <a:srgbClr val="AE1219"/>
    <a:srgbClr val="BE141E"/>
    <a:srgbClr val="F0F0F0"/>
    <a:srgbClr val="E6E6E6"/>
    <a:srgbClr val="1E3764"/>
    <a:srgbClr val="91AADC"/>
    <a:srgbClr val="4646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2801" autoAdjust="0"/>
  </p:normalViewPr>
  <p:slideViewPr>
    <p:cSldViewPr snapToGrid="0" showGuides="1">
      <p:cViewPr varScale="1">
        <p:scale>
          <a:sx n="106" d="100"/>
          <a:sy n="106" d="100"/>
        </p:scale>
        <p:origin x="1614" y="96"/>
      </p:cViewPr>
      <p:guideLst>
        <p:guide orient="horz" pos="2160"/>
        <p:guide pos="3120"/>
        <p:guide orient="horz" pos="2205"/>
        <p:guide orient="horz" pos="2432"/>
        <p:guide orient="horz" pos="2750"/>
        <p:guide orient="horz" pos="3385"/>
        <p:guide orient="horz" pos="3929"/>
        <p:guide orient="horz" pos="572"/>
        <p:guide orient="horz" pos="709"/>
        <p:guide pos="217"/>
        <p:guide pos="6023"/>
        <p:guide orient="horz"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EF8C9-9619-494B-BF7C-E49131AAC9A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C5F51-20A7-4686-A7BD-DB018E06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0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6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67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7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80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6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4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42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0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2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2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C5F51-20A7-4686-A7BD-DB018E0698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73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1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3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7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6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90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61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60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78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5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1BCC5-23F5-483F-8812-D428326AEB8A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FE334-63F9-4787-B9E4-86D3A243E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A38498-9DE3-4AB3-BDE5-350EE7C32400}"/>
              </a:ext>
            </a:extLst>
          </p:cNvPr>
          <p:cNvSpPr/>
          <p:nvPr/>
        </p:nvSpPr>
        <p:spPr>
          <a:xfrm>
            <a:off x="0" y="6237288"/>
            <a:ext cx="9906000" cy="620712"/>
          </a:xfrm>
          <a:prstGeom prst="rect">
            <a:avLst/>
          </a:prstGeom>
          <a:solidFill>
            <a:srgbClr val="1E37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6E52A2-7385-469D-8D7A-421BAA30447C}"/>
              </a:ext>
            </a:extLst>
          </p:cNvPr>
          <p:cNvSpPr txBox="1"/>
          <p:nvPr/>
        </p:nvSpPr>
        <p:spPr>
          <a:xfrm>
            <a:off x="1676400" y="4027071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n-ea"/>
              </a:rPr>
              <a:t>2022.08.05.</a:t>
            </a:r>
            <a:endParaRPr lang="ko-KR" altLang="en-US" sz="1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CA3703-E0B2-4707-9302-3717E0411F1F}"/>
              </a:ext>
            </a:extLst>
          </p:cNvPr>
          <p:cNvSpPr txBox="1"/>
          <p:nvPr/>
        </p:nvSpPr>
        <p:spPr>
          <a:xfrm>
            <a:off x="2755900" y="6307450"/>
            <a:ext cx="439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91AADC"/>
                </a:solidFill>
              </a:rPr>
              <a:t>아주대학교 산업공학과</a:t>
            </a:r>
            <a:br>
              <a:rPr lang="en-US" altLang="ko-KR" sz="1200" b="1" dirty="0">
                <a:solidFill>
                  <a:srgbClr val="91AADC"/>
                </a:solidFill>
              </a:rPr>
            </a:br>
            <a:r>
              <a:rPr lang="ko-KR" altLang="en-US" sz="1200" b="1" dirty="0">
                <a:solidFill>
                  <a:srgbClr val="91AADC"/>
                </a:solidFill>
              </a:rPr>
              <a:t>인공지능 응용 및 사물인터넷 연구실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89B7D44-F18A-492A-B940-2C95F323050A}"/>
              </a:ext>
            </a:extLst>
          </p:cNvPr>
          <p:cNvCxnSpPr>
            <a:cxnSpLocks/>
          </p:cNvCxnSpPr>
          <p:nvPr/>
        </p:nvCxnSpPr>
        <p:spPr>
          <a:xfrm>
            <a:off x="4593000" y="3860800"/>
            <a:ext cx="720000" cy="0"/>
          </a:xfrm>
          <a:prstGeom prst="line">
            <a:avLst/>
          </a:prstGeom>
          <a:ln w="38100" cap="rnd">
            <a:solidFill>
              <a:srgbClr val="1E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A8D04D-F370-4248-B01D-DE9A658CB868}"/>
              </a:ext>
            </a:extLst>
          </p:cNvPr>
          <p:cNvSpPr txBox="1"/>
          <p:nvPr/>
        </p:nvSpPr>
        <p:spPr>
          <a:xfrm>
            <a:off x="1676400" y="2730517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rgbClr val="C0CBE1"/>
                </a:solidFill>
                <a:latin typeface="+mn-ea"/>
              </a:rPr>
              <a:t>일광테크</a:t>
            </a:r>
            <a:r>
              <a:rPr lang="ko-KR" altLang="en-US" sz="4400" b="1" dirty="0">
                <a:solidFill>
                  <a:srgbClr val="C0CBE1"/>
                </a:solidFill>
                <a:latin typeface="+mn-ea"/>
              </a:rPr>
              <a:t> 디지털 트윈</a:t>
            </a:r>
            <a:endParaRPr lang="en-US" altLang="ko-KR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5560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ABDDC7-0F6B-B8FD-4E16-480CBC088AD0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EC0C7-54BE-C4E1-0483-F432E9D963E6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E5BB2-6580-360C-10A0-9F01590F3C05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설비 사진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74E69-12A5-08EF-7300-141A7C2EAAB4}"/>
              </a:ext>
            </a:extLst>
          </p:cNvPr>
          <p:cNvSpPr txBox="1"/>
          <p:nvPr/>
        </p:nvSpPr>
        <p:spPr>
          <a:xfrm>
            <a:off x="506446" y="5345723"/>
            <a:ext cx="258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HANIL</a:t>
            </a:r>
            <a:r>
              <a:rPr lang="ko-KR" altLang="en-US" dirty="0"/>
              <a:t> </a:t>
            </a:r>
            <a:r>
              <a:rPr lang="en-US" altLang="ko-KR" dirty="0"/>
              <a:t>KNUCKLE</a:t>
            </a:r>
            <a:r>
              <a:rPr lang="ko-KR" altLang="en-US" dirty="0"/>
              <a:t> </a:t>
            </a:r>
            <a:r>
              <a:rPr lang="en-US" altLang="ko-KR" dirty="0"/>
              <a:t>PRESS</a:t>
            </a:r>
          </a:p>
          <a:p>
            <a:pPr algn="ctr"/>
            <a:r>
              <a:rPr lang="en-US" altLang="ko-KR" dirty="0"/>
              <a:t>40 TON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A43EED-0392-CFF5-2DB5-DB8AF6D424B1}"/>
              </a:ext>
            </a:extLst>
          </p:cNvPr>
          <p:cNvSpPr txBox="1"/>
          <p:nvPr/>
        </p:nvSpPr>
        <p:spPr>
          <a:xfrm>
            <a:off x="3661629" y="5345722"/>
            <a:ext cx="285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KYORI H-TYPE Double Press</a:t>
            </a:r>
          </a:p>
          <a:p>
            <a:pPr algn="ctr"/>
            <a:r>
              <a:rPr lang="en-US" altLang="ko-KR" dirty="0"/>
              <a:t>40 TON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BA2350-A811-9757-F23F-633F0874E5C4}"/>
              </a:ext>
            </a:extLst>
          </p:cNvPr>
          <p:cNvSpPr txBox="1"/>
          <p:nvPr/>
        </p:nvSpPr>
        <p:spPr>
          <a:xfrm>
            <a:off x="6929018" y="5345721"/>
            <a:ext cx="285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KYORI H-TYPE Double Press</a:t>
            </a:r>
          </a:p>
          <a:p>
            <a:pPr algn="ctr"/>
            <a:r>
              <a:rPr lang="en-US" altLang="ko-KR" dirty="0"/>
              <a:t>30 TON</a:t>
            </a:r>
            <a:endParaRPr lang="ko-KR" altLang="en-US" dirty="0"/>
          </a:p>
        </p:txBody>
      </p:sp>
      <p:pic>
        <p:nvPicPr>
          <p:cNvPr id="6" name="그림 5" descr="텍스트, 재봉틀, 기기, 실내이(가) 표시된 사진&#10;&#10;자동 생성된 설명">
            <a:extLst>
              <a:ext uri="{FF2B5EF4-FFF2-40B4-BE49-F238E27FC236}">
                <a16:creationId xmlns:a16="http://schemas.microsoft.com/office/drawing/2014/main" id="{AE965171-094D-07E1-60A1-A4E59E12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329" y="2183632"/>
            <a:ext cx="3320980" cy="2490735"/>
          </a:xfrm>
          <a:prstGeom prst="rect">
            <a:avLst/>
          </a:prstGeom>
        </p:spPr>
      </p:pic>
      <p:pic>
        <p:nvPicPr>
          <p:cNvPr id="8" name="그림 7" descr="녹색, 기기, 장치, 밀러이(가) 표시된 사진&#10;&#10;자동 생성된 설명">
            <a:extLst>
              <a:ext uri="{FF2B5EF4-FFF2-40B4-BE49-F238E27FC236}">
                <a16:creationId xmlns:a16="http://schemas.microsoft.com/office/drawing/2014/main" id="{27724141-7F11-F0A0-3546-A6DA1DC3C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32901" y="2402005"/>
            <a:ext cx="3070889" cy="2303167"/>
          </a:xfrm>
          <a:prstGeom prst="rect">
            <a:avLst/>
          </a:prstGeom>
        </p:spPr>
      </p:pic>
      <p:pic>
        <p:nvPicPr>
          <p:cNvPr id="10" name="그림 9" descr="녹색, 장치, 밀러이(가) 표시된 사진&#10;&#10;자동 생성된 설명">
            <a:extLst>
              <a:ext uri="{FF2B5EF4-FFF2-40B4-BE49-F238E27FC236}">
                <a16:creationId xmlns:a16="http://schemas.microsoft.com/office/drawing/2014/main" id="{6759526F-77BE-BCA7-9E1B-9F28C30D3A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9" t="23773" b="8424"/>
          <a:stretch/>
        </p:blipFill>
        <p:spPr>
          <a:xfrm>
            <a:off x="7118201" y="1893554"/>
            <a:ext cx="2375197" cy="30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2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ABDDC7-0F6B-B8FD-4E16-480CBC088AD0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EC0C7-54BE-C4E1-0483-F432E9D963E6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E5BB2-6580-360C-10A0-9F01590F3C05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설비 사진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A43EED-0392-CFF5-2DB5-DB8AF6D424B1}"/>
              </a:ext>
            </a:extLst>
          </p:cNvPr>
          <p:cNvSpPr txBox="1"/>
          <p:nvPr/>
        </p:nvSpPr>
        <p:spPr>
          <a:xfrm>
            <a:off x="416999" y="5617029"/>
            <a:ext cx="285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MITSUI CHANSIN PRESS</a:t>
            </a:r>
          </a:p>
          <a:p>
            <a:pPr algn="ctr"/>
            <a:r>
              <a:rPr lang="en-US" altLang="ko-KR" dirty="0"/>
              <a:t>60 TON</a:t>
            </a:r>
            <a:endParaRPr lang="ko-KR" altLang="en-US" dirty="0"/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E64B6CBE-0AF9-EB10-5B8A-0A2FB308A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954" y="2446039"/>
            <a:ext cx="3266830" cy="2450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8B654-07B0-6620-3CC5-B1FDAC3C0526}"/>
              </a:ext>
            </a:extLst>
          </p:cNvPr>
          <p:cNvSpPr txBox="1"/>
          <p:nvPr/>
        </p:nvSpPr>
        <p:spPr>
          <a:xfrm>
            <a:off x="3731623" y="5755528"/>
            <a:ext cx="285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언코일러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15F65-A44B-EDF2-2ABA-2A5918BE8391}"/>
              </a:ext>
            </a:extLst>
          </p:cNvPr>
          <p:cNvSpPr txBox="1"/>
          <p:nvPr/>
        </p:nvSpPr>
        <p:spPr>
          <a:xfrm>
            <a:off x="6986378" y="5755528"/>
            <a:ext cx="285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Feeder</a:t>
            </a:r>
            <a:endParaRPr lang="ko-KR" altLang="en-US" dirty="0"/>
          </a:p>
        </p:txBody>
      </p:sp>
      <p:pic>
        <p:nvPicPr>
          <p:cNvPr id="4" name="그림 3" descr="녹색, 장치, 밀러, 현미경이(가) 표시된 사진&#10;&#10;자동 생성된 설명">
            <a:extLst>
              <a:ext uri="{FF2B5EF4-FFF2-40B4-BE49-F238E27FC236}">
                <a16:creationId xmlns:a16="http://schemas.microsoft.com/office/drawing/2014/main" id="{A7F3E18F-38CC-3A61-DF03-5DE383EED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3" t="22652" r="47353"/>
          <a:stretch/>
        </p:blipFill>
        <p:spPr>
          <a:xfrm>
            <a:off x="4216877" y="1929640"/>
            <a:ext cx="1889242" cy="3350112"/>
          </a:xfrm>
          <a:prstGeom prst="rect">
            <a:avLst/>
          </a:prstGeom>
        </p:spPr>
      </p:pic>
      <p:pic>
        <p:nvPicPr>
          <p:cNvPr id="8" name="그림 7" descr="녹색, 장치, 밀러, 농기구이(가) 표시된 사진&#10;&#10;자동 생성된 설명">
            <a:extLst>
              <a:ext uri="{FF2B5EF4-FFF2-40B4-BE49-F238E27FC236}">
                <a16:creationId xmlns:a16="http://schemas.microsoft.com/office/drawing/2014/main" id="{29177601-FD40-B148-92D9-B30840F18F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b="15814"/>
          <a:stretch/>
        </p:blipFill>
        <p:spPr>
          <a:xfrm>
            <a:off x="6765470" y="2587095"/>
            <a:ext cx="3080659" cy="26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8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EF81A17-5EE3-4D9B-B3AD-B7A267872BBA}"/>
              </a:ext>
            </a:extLst>
          </p:cNvPr>
          <p:cNvSpPr/>
          <p:nvPr/>
        </p:nvSpPr>
        <p:spPr>
          <a:xfrm>
            <a:off x="0" y="6237288"/>
            <a:ext cx="9906000" cy="620712"/>
          </a:xfrm>
          <a:prstGeom prst="rect">
            <a:avLst/>
          </a:prstGeom>
          <a:solidFill>
            <a:srgbClr val="1E37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8CE62-5747-426E-8411-4E4407304D21}"/>
              </a:ext>
            </a:extLst>
          </p:cNvPr>
          <p:cNvSpPr txBox="1"/>
          <p:nvPr/>
        </p:nvSpPr>
        <p:spPr>
          <a:xfrm>
            <a:off x="2755900" y="6307450"/>
            <a:ext cx="439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91AADC"/>
                </a:solidFill>
              </a:rPr>
              <a:t>아주대학교 산업공학과</a:t>
            </a:r>
            <a:br>
              <a:rPr lang="en-US" altLang="ko-KR" sz="1200" b="1" dirty="0">
                <a:solidFill>
                  <a:srgbClr val="91AADC"/>
                </a:solidFill>
              </a:rPr>
            </a:br>
            <a:r>
              <a:rPr lang="ko-KR" altLang="en-US" sz="1200" b="1" dirty="0">
                <a:solidFill>
                  <a:srgbClr val="91AADC"/>
                </a:solidFill>
              </a:rPr>
              <a:t>인공지능 응용 및 사물인터넷 연구실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BBF26-AF51-46D4-913A-DDEDC22C1586}"/>
              </a:ext>
            </a:extLst>
          </p:cNvPr>
          <p:cNvSpPr txBox="1"/>
          <p:nvPr/>
        </p:nvSpPr>
        <p:spPr>
          <a:xfrm>
            <a:off x="1676400" y="4027071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n-ea"/>
              </a:rPr>
              <a:t>2022.08.05.</a:t>
            </a:r>
            <a:endParaRPr lang="ko-KR" altLang="en-US" sz="1600" b="1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A453DA-87A5-45B7-86A8-95D36B5963AB}"/>
              </a:ext>
            </a:extLst>
          </p:cNvPr>
          <p:cNvCxnSpPr>
            <a:cxnSpLocks/>
          </p:cNvCxnSpPr>
          <p:nvPr/>
        </p:nvCxnSpPr>
        <p:spPr>
          <a:xfrm>
            <a:off x="4593000" y="3860800"/>
            <a:ext cx="720000" cy="0"/>
          </a:xfrm>
          <a:prstGeom prst="line">
            <a:avLst/>
          </a:prstGeom>
          <a:ln w="38100" cap="rnd">
            <a:solidFill>
              <a:srgbClr val="1E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9AF464-7712-4639-9782-0E62A442C0C4}"/>
              </a:ext>
            </a:extLst>
          </p:cNvPr>
          <p:cNvSpPr txBox="1"/>
          <p:nvPr/>
        </p:nvSpPr>
        <p:spPr>
          <a:xfrm>
            <a:off x="1676400" y="2730517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C0CBE1"/>
                </a:solidFill>
                <a:latin typeface="+mn-ea"/>
              </a:rPr>
              <a:t>Thank </a:t>
            </a: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B5030E-C83D-4BFF-9441-2E67B78F462D}"/>
              </a:ext>
            </a:extLst>
          </p:cNvPr>
          <p:cNvSpPr txBox="1"/>
          <p:nvPr/>
        </p:nvSpPr>
        <p:spPr>
          <a:xfrm>
            <a:off x="1676400" y="4970153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박준수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182C711-1C89-4BB0-BA26-D02479883019}"/>
              </a:ext>
            </a:extLst>
          </p:cNvPr>
          <p:cNvSpPr/>
          <p:nvPr/>
        </p:nvSpPr>
        <p:spPr>
          <a:xfrm>
            <a:off x="10198100" y="165101"/>
            <a:ext cx="279400" cy="279400"/>
          </a:xfrm>
          <a:prstGeom prst="ellipse">
            <a:avLst/>
          </a:prstGeom>
          <a:solidFill>
            <a:srgbClr val="1E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D9F8495-1E81-46AC-8107-51D669D7487F}"/>
              </a:ext>
            </a:extLst>
          </p:cNvPr>
          <p:cNvSpPr/>
          <p:nvPr/>
        </p:nvSpPr>
        <p:spPr>
          <a:xfrm>
            <a:off x="11010900" y="163781"/>
            <a:ext cx="279400" cy="2794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CFECC3-F2BC-4F62-A2CD-3D2EAA2505D5}"/>
              </a:ext>
            </a:extLst>
          </p:cNvPr>
          <p:cNvSpPr/>
          <p:nvPr/>
        </p:nvSpPr>
        <p:spPr>
          <a:xfrm>
            <a:off x="10604500" y="165101"/>
            <a:ext cx="279400" cy="279400"/>
          </a:xfrm>
          <a:prstGeom prst="ellipse">
            <a:avLst/>
          </a:prstGeom>
          <a:solidFill>
            <a:srgbClr val="91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A6BC80-75B1-4930-BF42-8D7D4ED2AE9E}"/>
              </a:ext>
            </a:extLst>
          </p:cNvPr>
          <p:cNvSpPr/>
          <p:nvPr/>
        </p:nvSpPr>
        <p:spPr>
          <a:xfrm>
            <a:off x="10198100" y="996109"/>
            <a:ext cx="279400" cy="279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2FFBB6-C309-48E2-B338-3A56BAFE1565}"/>
              </a:ext>
            </a:extLst>
          </p:cNvPr>
          <p:cNvSpPr/>
          <p:nvPr/>
        </p:nvSpPr>
        <p:spPr>
          <a:xfrm>
            <a:off x="10604500" y="996109"/>
            <a:ext cx="279400" cy="27940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F3709D2-8BE7-458A-AA1F-CCCA68024655}"/>
              </a:ext>
            </a:extLst>
          </p:cNvPr>
          <p:cNvSpPr/>
          <p:nvPr/>
        </p:nvSpPr>
        <p:spPr>
          <a:xfrm>
            <a:off x="10198100" y="1828437"/>
            <a:ext cx="279400" cy="279400"/>
          </a:xfrm>
          <a:prstGeom prst="ellipse">
            <a:avLst/>
          </a:prstGeom>
          <a:solidFill>
            <a:srgbClr val="1E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DAD52-C64F-4A97-8C24-D09623591BA0}"/>
              </a:ext>
            </a:extLst>
          </p:cNvPr>
          <p:cNvSpPr/>
          <p:nvPr/>
        </p:nvSpPr>
        <p:spPr>
          <a:xfrm>
            <a:off x="11010900" y="1827117"/>
            <a:ext cx="279400" cy="279400"/>
          </a:xfrm>
          <a:prstGeom prst="ellipse">
            <a:avLst/>
          </a:prstGeom>
          <a:solidFill>
            <a:srgbClr val="BE1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E141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E96A8D-639A-4C74-8802-DA30818D3399}"/>
              </a:ext>
            </a:extLst>
          </p:cNvPr>
          <p:cNvSpPr/>
          <p:nvPr/>
        </p:nvSpPr>
        <p:spPr>
          <a:xfrm>
            <a:off x="10604500" y="1828437"/>
            <a:ext cx="279400" cy="279400"/>
          </a:xfrm>
          <a:prstGeom prst="ellipse">
            <a:avLst/>
          </a:prstGeom>
          <a:solidFill>
            <a:srgbClr val="DC5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2A5BE-C65E-481A-AF71-64A5B8E582F8}"/>
              </a:ext>
            </a:extLst>
          </p:cNvPr>
          <p:cNvSpPr txBox="1"/>
          <p:nvPr/>
        </p:nvSpPr>
        <p:spPr>
          <a:xfrm>
            <a:off x="10198099" y="441383"/>
            <a:ext cx="1092201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1E3764"/>
                </a:solidFill>
                <a:latin typeface="+mn-ea"/>
              </a:rPr>
              <a:t>Base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C4320-414C-4D02-8240-6977FDB1C0CB}"/>
              </a:ext>
            </a:extLst>
          </p:cNvPr>
          <p:cNvSpPr txBox="1"/>
          <p:nvPr/>
        </p:nvSpPr>
        <p:spPr>
          <a:xfrm>
            <a:off x="10198099" y="1271912"/>
            <a:ext cx="1092201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Writing Color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815B-EEFC-4FEF-B344-E60DCBB8B93B}"/>
              </a:ext>
            </a:extLst>
          </p:cNvPr>
          <p:cNvSpPr txBox="1"/>
          <p:nvPr/>
        </p:nvSpPr>
        <p:spPr>
          <a:xfrm>
            <a:off x="10198099" y="2108307"/>
            <a:ext cx="1092201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BE141E"/>
                </a:solidFill>
                <a:latin typeface="+mn-ea"/>
              </a:rPr>
              <a:t>Accent Color</a:t>
            </a:r>
          </a:p>
        </p:txBody>
      </p:sp>
    </p:spTree>
    <p:extLst>
      <p:ext uri="{BB962C8B-B14F-4D97-AF65-F5344CB8AC3E}">
        <p14:creationId xmlns:p14="http://schemas.microsoft.com/office/powerpoint/2010/main" val="434044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ABDDC7-0F6B-B8FD-4E16-480CBC088AD0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EC0C7-54BE-C4E1-0483-F432E9D963E6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Appendix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E5BB2-6580-360C-10A0-9F01590F3C05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공장 현황 및 배치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10F77A3-51FC-AF80-1C71-4440B01B1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12" y="1622677"/>
            <a:ext cx="6772588" cy="52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2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E1CFB3-D594-4C4F-B397-856624D0F036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Manpower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and Production Time Optimization</a:t>
            </a:r>
            <a:endParaRPr lang="ko-KR" altLang="en-US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029064C-1216-4C42-5848-43F0731B9B5B}"/>
              </a:ext>
            </a:extLst>
          </p:cNvPr>
          <p:cNvSpPr txBox="1"/>
          <p:nvPr/>
        </p:nvSpPr>
        <p:spPr>
          <a:xfrm>
            <a:off x="340699" y="1610602"/>
            <a:ext cx="9450998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n-ea"/>
              </a:rPr>
              <a:t>AutoML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Grid Search</a:t>
            </a:r>
            <a:r>
              <a:rPr lang="ko-KR" altLang="en-US" sz="1600" dirty="0">
                <a:latin typeface="+mn-ea"/>
              </a:rPr>
              <a:t>를 통해 최적의 생산시간과 직원 수를 도출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463D2A-34D0-B316-C4C0-7F189626F5B6}"/>
              </a:ext>
            </a:extLst>
          </p:cNvPr>
          <p:cNvSpPr txBox="1"/>
          <p:nvPr/>
        </p:nvSpPr>
        <p:spPr>
          <a:xfrm>
            <a:off x="7264680" y="5432930"/>
            <a:ext cx="2641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최적의 직원 수</a:t>
            </a:r>
            <a:endParaRPr lang="en-US" altLang="ko-KR" sz="1400" dirty="0"/>
          </a:p>
          <a:p>
            <a:pPr algn="ctr"/>
            <a:r>
              <a:rPr lang="ko-KR" altLang="en-US" sz="1400" dirty="0"/>
              <a:t>최적의 근무 시간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E64FB3A-64F9-0178-C696-B74C31C88AE0}"/>
              </a:ext>
            </a:extLst>
          </p:cNvPr>
          <p:cNvGraphicFramePr>
            <a:graphicFrameLocks noGrp="1"/>
          </p:cNvGraphicFramePr>
          <p:nvPr/>
        </p:nvGraphicFramePr>
        <p:xfrm>
          <a:off x="7391410" y="3067128"/>
          <a:ext cx="2160000" cy="21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7999012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671791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817868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8628465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h\m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2443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5005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53.5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9586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2966259"/>
                  </a:ext>
                </a:extLst>
              </a:tr>
            </a:tbl>
          </a:graphicData>
        </a:graphic>
      </p:graphicFrame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046D150F-E060-798D-3BC3-BB87E7EBB35E}"/>
              </a:ext>
            </a:extLst>
          </p:cNvPr>
          <p:cNvSpPr/>
          <p:nvPr/>
        </p:nvSpPr>
        <p:spPr>
          <a:xfrm>
            <a:off x="8058406" y="4771709"/>
            <a:ext cx="285163" cy="405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028040B2-A669-8B96-1523-2FDDE463A65E}"/>
              </a:ext>
            </a:extLst>
          </p:cNvPr>
          <p:cNvSpPr/>
          <p:nvPr/>
        </p:nvSpPr>
        <p:spPr>
          <a:xfrm>
            <a:off x="8593291" y="4771708"/>
            <a:ext cx="285163" cy="405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곱하기 기호 39">
            <a:extLst>
              <a:ext uri="{FF2B5EF4-FFF2-40B4-BE49-F238E27FC236}">
                <a16:creationId xmlns:a16="http://schemas.microsoft.com/office/drawing/2014/main" id="{5A9E7D08-6FE9-EF41-F7B4-DBD1FC07B93D}"/>
              </a:ext>
            </a:extLst>
          </p:cNvPr>
          <p:cNvSpPr/>
          <p:nvPr/>
        </p:nvSpPr>
        <p:spPr>
          <a:xfrm>
            <a:off x="9135405" y="4759225"/>
            <a:ext cx="285163" cy="405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곱하기 기호 40">
            <a:extLst>
              <a:ext uri="{FF2B5EF4-FFF2-40B4-BE49-F238E27FC236}">
                <a16:creationId xmlns:a16="http://schemas.microsoft.com/office/drawing/2014/main" id="{4432022E-D4FF-9DA3-DF51-B82DD2AF1247}"/>
              </a:ext>
            </a:extLst>
          </p:cNvPr>
          <p:cNvSpPr/>
          <p:nvPr/>
        </p:nvSpPr>
        <p:spPr>
          <a:xfrm>
            <a:off x="8058406" y="4221521"/>
            <a:ext cx="285163" cy="405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AD5A71-EDA1-E8E9-94E5-EF46FAD24763}"/>
              </a:ext>
            </a:extLst>
          </p:cNvPr>
          <p:cNvGrpSpPr/>
          <p:nvPr/>
        </p:nvGrpSpPr>
        <p:grpSpPr>
          <a:xfrm>
            <a:off x="-133103" y="2828783"/>
            <a:ext cx="7295428" cy="3305722"/>
            <a:chOff x="-133103" y="2643251"/>
            <a:chExt cx="7295428" cy="330572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A358E6E-9C67-9D05-96D5-3B677EE3F025}"/>
                </a:ext>
              </a:extLst>
            </p:cNvPr>
            <p:cNvCxnSpPr>
              <a:cxnSpLocks/>
            </p:cNvCxnSpPr>
            <p:nvPr/>
          </p:nvCxnSpPr>
          <p:spPr>
            <a:xfrm>
              <a:off x="2272575" y="4044000"/>
              <a:ext cx="742518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1C28B92-2A03-A3F1-0874-68D1103D3581}"/>
                </a:ext>
              </a:extLst>
            </p:cNvPr>
            <p:cNvCxnSpPr>
              <a:cxnSpLocks/>
            </p:cNvCxnSpPr>
            <p:nvPr/>
          </p:nvCxnSpPr>
          <p:spPr>
            <a:xfrm>
              <a:off x="6228031" y="4000959"/>
              <a:ext cx="762071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C096D32-32D0-6760-FE56-42637B91C5A5}"/>
                </a:ext>
              </a:extLst>
            </p:cNvPr>
            <p:cNvGrpSpPr/>
            <p:nvPr/>
          </p:nvGrpSpPr>
          <p:grpSpPr>
            <a:xfrm>
              <a:off x="-133103" y="3094256"/>
              <a:ext cx="2486581" cy="2688646"/>
              <a:chOff x="44572" y="3938829"/>
              <a:chExt cx="2486581" cy="268864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06E00D-85F4-E042-5666-1F4839DC218E}"/>
                  </a:ext>
                </a:extLst>
              </p:cNvPr>
              <p:cNvSpPr txBox="1"/>
              <p:nvPr/>
            </p:nvSpPr>
            <p:spPr>
              <a:xfrm>
                <a:off x="44572" y="5673368"/>
                <a:ext cx="248658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생산 계획정보</a:t>
                </a:r>
                <a:r>
                  <a:rPr lang="en-US" altLang="ko-KR" sz="1400" b="1" dirty="0"/>
                  <a:t>(.XML)</a:t>
                </a:r>
              </a:p>
              <a:p>
                <a:pPr algn="ctr"/>
                <a:endParaRPr lang="en-US" altLang="ko-KR" sz="1400" b="1" dirty="0"/>
              </a:p>
              <a:p>
                <a:pPr algn="ctr"/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 sz="1400" dirty="0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D18819C-3328-67D7-4731-B004A9A28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265" y="3938829"/>
                <a:ext cx="1511197" cy="1511197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2C3FEC-1402-FF8D-A947-D314F6206301}"/>
                  </a:ext>
                </a:extLst>
              </p:cNvPr>
              <p:cNvSpPr txBox="1"/>
              <p:nvPr/>
            </p:nvSpPr>
            <p:spPr>
              <a:xfrm>
                <a:off x="604724" y="4439370"/>
                <a:ext cx="1334577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dirty="0"/>
                  <a:t>제품</a:t>
                </a:r>
                <a:endParaRPr lang="en-US" altLang="ko-KR" sz="1100" b="1" dirty="0"/>
              </a:p>
              <a:p>
                <a:pPr algn="ctr"/>
                <a:endParaRPr lang="en-US" altLang="ko-KR" sz="1100" b="1" dirty="0"/>
              </a:p>
              <a:p>
                <a:pPr algn="ctr"/>
                <a:r>
                  <a:rPr lang="ko-KR" altLang="en-US" sz="1100" b="1" dirty="0"/>
                  <a:t>주간 생산량</a:t>
                </a:r>
                <a:endParaRPr lang="en-US" altLang="ko-KR" sz="1100" b="1" dirty="0"/>
              </a:p>
              <a:p>
                <a:pPr algn="ctr"/>
                <a:endParaRPr lang="en-US" altLang="ko-KR" sz="1100" b="1" dirty="0"/>
              </a:p>
              <a:p>
                <a:pPr algn="ctr"/>
                <a:r>
                  <a:rPr lang="ko-KR" altLang="en-US" sz="1100" b="1" dirty="0"/>
                  <a:t>근무시간</a:t>
                </a:r>
                <a:r>
                  <a:rPr lang="en-US" altLang="ko-KR" sz="1100" b="1" dirty="0"/>
                  <a:t>/</a:t>
                </a:r>
                <a:r>
                  <a:rPr lang="ko-KR" altLang="en-US" sz="1100" b="1" dirty="0"/>
                  <a:t>인원</a:t>
                </a:r>
                <a:endParaRPr lang="en-US" altLang="ko-KR" sz="1100" b="1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CF26A1-576B-C167-D41C-52FB333A4BEF}"/>
                </a:ext>
              </a:extLst>
            </p:cNvPr>
            <p:cNvGrpSpPr/>
            <p:nvPr/>
          </p:nvGrpSpPr>
          <p:grpSpPr>
            <a:xfrm>
              <a:off x="2206277" y="2643251"/>
              <a:ext cx="4956048" cy="3305722"/>
              <a:chOff x="2206277" y="2643251"/>
              <a:chExt cx="4956048" cy="3305722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A4406053-0EF0-5BEA-1390-702277637994}"/>
                  </a:ext>
                </a:extLst>
              </p:cNvPr>
              <p:cNvSpPr/>
              <p:nvPr/>
            </p:nvSpPr>
            <p:spPr>
              <a:xfrm>
                <a:off x="3399623" y="3124400"/>
                <a:ext cx="2575034" cy="151119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76062F-85F1-630E-5575-34F06CF5FD83}"/>
                  </a:ext>
                </a:extLst>
              </p:cNvPr>
              <p:cNvSpPr txBox="1"/>
              <p:nvPr/>
            </p:nvSpPr>
            <p:spPr>
              <a:xfrm>
                <a:off x="2206277" y="2643251"/>
                <a:ext cx="49560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RPA Agent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970304AD-700A-AD75-4AF6-9810AF833E2C}"/>
                  </a:ext>
                </a:extLst>
              </p:cNvPr>
              <p:cNvSpPr/>
              <p:nvPr/>
            </p:nvSpPr>
            <p:spPr>
              <a:xfrm>
                <a:off x="3809831" y="3269731"/>
                <a:ext cx="1769325" cy="39521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Diagnose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F0192897-BCFF-A2EF-2293-3F98CCA48957}"/>
                  </a:ext>
                </a:extLst>
              </p:cNvPr>
              <p:cNvSpPr/>
              <p:nvPr/>
            </p:nvSpPr>
            <p:spPr>
              <a:xfrm>
                <a:off x="3808091" y="3984088"/>
                <a:ext cx="1769325" cy="509803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AutoML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 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Grid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Search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F27B8382-F6D7-3CD1-5571-6D5824D8F5B5}"/>
                  </a:ext>
                </a:extLst>
              </p:cNvPr>
              <p:cNvCxnSpPr>
                <a:cxnSpLocks/>
                <a:stCxn id="60" idx="2"/>
                <a:endCxn id="62" idx="0"/>
              </p:cNvCxnSpPr>
              <p:nvPr/>
            </p:nvCxnSpPr>
            <p:spPr>
              <a:xfrm flipH="1">
                <a:off x="4692754" y="3664944"/>
                <a:ext cx="1740" cy="31914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A57015A-A658-5AFB-8D2A-2B48370C86E2}"/>
                  </a:ext>
                </a:extLst>
              </p:cNvPr>
              <p:cNvGrpSpPr/>
              <p:nvPr/>
            </p:nvGrpSpPr>
            <p:grpSpPr>
              <a:xfrm>
                <a:off x="3522929" y="5041596"/>
                <a:ext cx="2339647" cy="907377"/>
                <a:chOff x="6816866" y="2096476"/>
                <a:chExt cx="2917494" cy="939023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404B9B93-14B4-DE35-3415-34168DF879D6}"/>
                    </a:ext>
                  </a:extLst>
                </p:cNvPr>
                <p:cNvSpPr/>
                <p:nvPr/>
              </p:nvSpPr>
              <p:spPr>
                <a:xfrm>
                  <a:off x="6816866" y="2096476"/>
                  <a:ext cx="2917494" cy="939023"/>
                </a:xfrm>
                <a:prstGeom prst="roundRect">
                  <a:avLst/>
                </a:prstGeom>
                <a:solidFill>
                  <a:srgbClr val="FF0000">
                    <a:alpha val="1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3C0F2982-0969-DD2F-2C1C-D90FEE5DFDFC}"/>
                    </a:ext>
                  </a:extLst>
                </p:cNvPr>
                <p:cNvSpPr/>
                <p:nvPr/>
              </p:nvSpPr>
              <p:spPr>
                <a:xfrm>
                  <a:off x="6947971" y="2130777"/>
                  <a:ext cx="2676752" cy="8475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rgbClr val="C00000"/>
                      </a:solidFill>
                    </a:rPr>
                    <a:t>Digital Twin</a:t>
                  </a:r>
                  <a:endParaRPr lang="ko-KR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BA3B90C2-7520-E36E-07C6-CAEB863D22C8}"/>
                  </a:ext>
                </a:extLst>
              </p:cNvPr>
              <p:cNvCxnSpPr>
                <a:cxnSpLocks/>
                <a:stCxn id="62" idx="1"/>
                <a:endCxn id="36" idx="1"/>
              </p:cNvCxnSpPr>
              <p:nvPr/>
            </p:nvCxnSpPr>
            <p:spPr>
              <a:xfrm rot="10800000" flipV="1">
                <a:off x="3522929" y="4238989"/>
                <a:ext cx="285162" cy="1256295"/>
              </a:xfrm>
              <a:prstGeom prst="bentConnector3">
                <a:avLst>
                  <a:gd name="adj1" fmla="val 235932"/>
                </a:avLst>
              </a:prstGeom>
              <a:ln w="38100">
                <a:solidFill>
                  <a:schemeClr val="accent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4B3EE6F8-BC8D-DCE4-25BF-B864E13FC6DC}"/>
                  </a:ext>
                </a:extLst>
              </p:cNvPr>
              <p:cNvCxnSpPr>
                <a:cxnSpLocks/>
                <a:stCxn id="36" idx="3"/>
                <a:endCxn id="62" idx="3"/>
              </p:cNvCxnSpPr>
              <p:nvPr/>
            </p:nvCxnSpPr>
            <p:spPr>
              <a:xfrm flipH="1" flipV="1">
                <a:off x="5577416" y="4238990"/>
                <a:ext cx="285160" cy="1256295"/>
              </a:xfrm>
              <a:prstGeom prst="bentConnector3">
                <a:avLst>
                  <a:gd name="adj1" fmla="val -131286"/>
                </a:avLst>
              </a:prstGeom>
              <a:ln w="38100">
                <a:solidFill>
                  <a:schemeClr val="accent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3C5A166C-354A-989C-9C01-AAC1D239A7EB}"/>
                  </a:ext>
                </a:extLst>
              </p:cNvPr>
              <p:cNvCxnSpPr>
                <a:cxnSpLocks/>
                <a:stCxn id="60" idx="1"/>
                <a:endCxn id="37" idx="1"/>
              </p:cNvCxnSpPr>
              <p:nvPr/>
            </p:nvCxnSpPr>
            <p:spPr>
              <a:xfrm rot="10800000" flipV="1">
                <a:off x="3628067" y="3467338"/>
                <a:ext cx="181764" cy="2016882"/>
              </a:xfrm>
              <a:prstGeom prst="bentConnector3">
                <a:avLst>
                  <a:gd name="adj1" fmla="val 276803"/>
                </a:avLst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연결선: 꺾임 42">
                <a:extLst>
                  <a:ext uri="{FF2B5EF4-FFF2-40B4-BE49-F238E27FC236}">
                    <a16:creationId xmlns:a16="http://schemas.microsoft.com/office/drawing/2014/main" id="{1C1EC796-65AE-93E4-720A-7FB8922199ED}"/>
                  </a:ext>
                </a:extLst>
              </p:cNvPr>
              <p:cNvCxnSpPr>
                <a:cxnSpLocks/>
                <a:stCxn id="37" idx="3"/>
                <a:endCxn id="60" idx="3"/>
              </p:cNvCxnSpPr>
              <p:nvPr/>
            </p:nvCxnSpPr>
            <p:spPr>
              <a:xfrm flipH="1" flipV="1">
                <a:off x="5579156" y="3467338"/>
                <a:ext cx="195498" cy="2016882"/>
              </a:xfrm>
              <a:prstGeom prst="bentConnector3">
                <a:avLst>
                  <a:gd name="adj1" fmla="val -157604"/>
                </a:avLst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곱하기 기호 43">
            <a:extLst>
              <a:ext uri="{FF2B5EF4-FFF2-40B4-BE49-F238E27FC236}">
                <a16:creationId xmlns:a16="http://schemas.microsoft.com/office/drawing/2014/main" id="{AA2BCA53-5853-03D4-1C49-8708F88CCA02}"/>
              </a:ext>
            </a:extLst>
          </p:cNvPr>
          <p:cNvSpPr/>
          <p:nvPr/>
        </p:nvSpPr>
        <p:spPr>
          <a:xfrm>
            <a:off x="8058406" y="3685809"/>
            <a:ext cx="285163" cy="405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B1DE2C-D792-9ECA-DA71-2835281C35CC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7DB32D-43FE-17D9-17D3-E6977A200AFC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94910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E1CFB3-D594-4C4F-B397-856624D0F036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Layout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Planning</a:t>
            </a:r>
            <a:endParaRPr lang="ko-KR" altLang="en-US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27" name="슬라이드 번호 개체 틀 1">
            <a:extLst>
              <a:ext uri="{FF2B5EF4-FFF2-40B4-BE49-F238E27FC236}">
                <a16:creationId xmlns:a16="http://schemas.microsoft.com/office/drawing/2014/main" id="{D1573685-8DA2-F3E9-D12F-A9673824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1E1FE334-63F9-4787-B9E4-86D3A243E1A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C26B7-AF10-1F69-DE87-FC2EF7F41C41}"/>
              </a:ext>
            </a:extLst>
          </p:cNvPr>
          <p:cNvSpPr txBox="1"/>
          <p:nvPr/>
        </p:nvSpPr>
        <p:spPr>
          <a:xfrm>
            <a:off x="340699" y="1610602"/>
            <a:ext cx="9450998" cy="11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강화학습을 통해 제품의 총 이동거리를 최소로 하는 최적의 </a:t>
            </a:r>
            <a:r>
              <a:rPr lang="en-US" altLang="ko-KR" sz="1600" dirty="0">
                <a:latin typeface="+mn-ea"/>
              </a:rPr>
              <a:t>Layout</a:t>
            </a:r>
            <a:r>
              <a:rPr lang="ko-KR" altLang="en-US" sz="1600" dirty="0">
                <a:latin typeface="+mn-ea"/>
              </a:rPr>
              <a:t>을 도출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829134-3971-2AC9-3F9F-86D7AFACB096}"/>
              </a:ext>
            </a:extLst>
          </p:cNvPr>
          <p:cNvGrpSpPr/>
          <p:nvPr/>
        </p:nvGrpSpPr>
        <p:grpSpPr>
          <a:xfrm>
            <a:off x="0" y="2938126"/>
            <a:ext cx="9497376" cy="3538417"/>
            <a:chOff x="0" y="2938126"/>
            <a:chExt cx="9497376" cy="35384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B90F3-7D72-B9FB-14C3-739C662118CB}"/>
                </a:ext>
              </a:extLst>
            </p:cNvPr>
            <p:cNvSpPr txBox="1"/>
            <p:nvPr/>
          </p:nvSpPr>
          <p:spPr>
            <a:xfrm>
              <a:off x="4135865" y="6137989"/>
              <a:ext cx="1387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 </a:t>
              </a:r>
              <a:r>
                <a:rPr lang="ko-KR" altLang="en-US" sz="1400" b="1" dirty="0"/>
                <a:t>새로운 </a:t>
              </a:r>
              <a:r>
                <a:rPr lang="en-US" altLang="ko-KR" sz="1400" b="1" dirty="0"/>
                <a:t>Layout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4DD15B8-89D7-8F72-7FBC-E1336C55ECBB}"/>
                </a:ext>
              </a:extLst>
            </p:cNvPr>
            <p:cNvGrpSpPr/>
            <p:nvPr/>
          </p:nvGrpSpPr>
          <p:grpSpPr>
            <a:xfrm>
              <a:off x="0" y="3521326"/>
              <a:ext cx="2486581" cy="2658502"/>
              <a:chOff x="0" y="3114966"/>
              <a:chExt cx="2486581" cy="265850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F0BBEC-5DE7-7D2B-D71D-F205AA75EC4C}"/>
                  </a:ext>
                </a:extLst>
              </p:cNvPr>
              <p:cNvSpPr txBox="1"/>
              <p:nvPr/>
            </p:nvSpPr>
            <p:spPr>
              <a:xfrm>
                <a:off x="0" y="4819361"/>
                <a:ext cx="248658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설비 및 공정 정보</a:t>
                </a:r>
                <a:r>
                  <a:rPr lang="en-US" altLang="ko-KR" sz="1400" b="1" dirty="0"/>
                  <a:t>(.XML)</a:t>
                </a:r>
              </a:p>
              <a:p>
                <a:pPr algn="ctr"/>
                <a:endParaRPr lang="en-US" altLang="ko-KR" sz="1400" b="1" dirty="0"/>
              </a:p>
              <a:p>
                <a:pPr algn="ctr"/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 sz="1400" dirty="0"/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6C6967A-EA16-17AE-F600-2E05AFCD3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93" y="3114966"/>
                <a:ext cx="1511197" cy="1511197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60AD66-613B-A342-976D-5483C3DE6144}"/>
                  </a:ext>
                </a:extLst>
              </p:cNvPr>
              <p:cNvSpPr txBox="1"/>
              <p:nvPr/>
            </p:nvSpPr>
            <p:spPr>
              <a:xfrm>
                <a:off x="560152" y="3602643"/>
                <a:ext cx="1334577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dirty="0"/>
                  <a:t>설비 제원</a:t>
                </a:r>
                <a:endParaRPr lang="en-US" altLang="ko-KR" sz="1100" b="1" dirty="0"/>
              </a:p>
              <a:p>
                <a:pPr algn="ctr"/>
                <a:endParaRPr lang="en-US" altLang="ko-KR" sz="1100" b="1" dirty="0"/>
              </a:p>
              <a:p>
                <a:pPr algn="ctr"/>
                <a:r>
                  <a:rPr lang="ko-KR" altLang="en-US" sz="1100" b="1" dirty="0"/>
                  <a:t>중요도</a:t>
                </a:r>
                <a:endParaRPr lang="en-US" altLang="ko-KR" sz="1100" b="1" dirty="0"/>
              </a:p>
              <a:p>
                <a:pPr algn="ctr"/>
                <a:endParaRPr lang="en-US" altLang="ko-KR" sz="1100" b="1" dirty="0"/>
              </a:p>
              <a:p>
                <a:pPr algn="ctr"/>
                <a:r>
                  <a:rPr lang="ko-KR" altLang="en-US" sz="1100" b="1" dirty="0"/>
                  <a:t>공장 제원</a:t>
                </a:r>
                <a:endParaRPr lang="en-US" altLang="ko-KR" sz="1100" b="1" dirty="0"/>
              </a:p>
            </p:txBody>
          </p:sp>
        </p:grp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C6187DE-A544-51AD-1E19-0DE5B04B0862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74" y="4424844"/>
              <a:ext cx="742518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EABCA1-17D9-03C5-46D4-9425D19F5FB3}"/>
                </a:ext>
              </a:extLst>
            </p:cNvPr>
            <p:cNvGrpSpPr/>
            <p:nvPr/>
          </p:nvGrpSpPr>
          <p:grpSpPr>
            <a:xfrm>
              <a:off x="2417359" y="2938126"/>
              <a:ext cx="4956048" cy="2527057"/>
              <a:chOff x="2209484" y="2590352"/>
              <a:chExt cx="4956048" cy="2527057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4F6551-A1B8-4A14-8367-0094ABC8CBAE}"/>
                  </a:ext>
                </a:extLst>
              </p:cNvPr>
              <p:cNvSpPr/>
              <p:nvPr/>
            </p:nvSpPr>
            <p:spPr>
              <a:xfrm>
                <a:off x="3186145" y="3058531"/>
                <a:ext cx="2791718" cy="205887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25B7973F-5041-8206-8C29-80548CD85D51}"/>
                  </a:ext>
                </a:extLst>
              </p:cNvPr>
              <p:cNvSpPr/>
              <p:nvPr/>
            </p:nvSpPr>
            <p:spPr>
              <a:xfrm>
                <a:off x="3332360" y="3306659"/>
                <a:ext cx="2503970" cy="158565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492CB5-A12A-9B99-9D50-192BB22AD4E4}"/>
                  </a:ext>
                </a:extLst>
              </p:cNvPr>
              <p:cNvSpPr txBox="1"/>
              <p:nvPr/>
            </p:nvSpPr>
            <p:spPr>
              <a:xfrm>
                <a:off x="2209484" y="2590352"/>
                <a:ext cx="4956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RPA Agent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73C342E-25E0-B202-FEA2-D2236C7E0A3B}"/>
                  </a:ext>
                </a:extLst>
              </p:cNvPr>
              <p:cNvGrpSpPr/>
              <p:nvPr/>
            </p:nvGrpSpPr>
            <p:grpSpPr>
              <a:xfrm>
                <a:off x="3516472" y="3410409"/>
                <a:ext cx="2108071" cy="1382176"/>
                <a:chOff x="3396904" y="4363680"/>
                <a:chExt cx="2108071" cy="1382176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0686C1F3-D415-0A35-EC37-BB8D77D0658D}"/>
                    </a:ext>
                  </a:extLst>
                </p:cNvPr>
                <p:cNvSpPr/>
                <p:nvPr/>
              </p:nvSpPr>
              <p:spPr>
                <a:xfrm>
                  <a:off x="3396904" y="4363680"/>
                  <a:ext cx="2108071" cy="501317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chemeClr val="tx1"/>
                      </a:solidFill>
                    </a:rPr>
                    <a:t>Environment</a:t>
                  </a:r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6B6E266-51A7-04E7-2643-C8EE6B51F905}"/>
                    </a:ext>
                  </a:extLst>
                </p:cNvPr>
                <p:cNvSpPr/>
                <p:nvPr/>
              </p:nvSpPr>
              <p:spPr>
                <a:xfrm>
                  <a:off x="3396904" y="5247780"/>
                  <a:ext cx="2108071" cy="4980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chemeClr val="tx1"/>
                      </a:solidFill>
                    </a:rPr>
                    <a:t>RL Model</a:t>
                  </a:r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406A392F-3DC6-32FE-27A8-67ED5CDCEBFF}"/>
                  </a:ext>
                </a:extLst>
              </p:cNvPr>
              <p:cNvCxnSpPr>
                <a:cxnSpLocks/>
                <a:stCxn id="62" idx="2"/>
                <a:endCxn id="64" idx="0"/>
              </p:cNvCxnSpPr>
              <p:nvPr/>
            </p:nvCxnSpPr>
            <p:spPr>
              <a:xfrm>
                <a:off x="4570508" y="3911726"/>
                <a:ext cx="0" cy="38278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35F34C9-B8E7-B219-7F91-E5B5142D423E}"/>
                </a:ext>
              </a:extLst>
            </p:cNvPr>
            <p:cNvGrpSpPr/>
            <p:nvPr/>
          </p:nvGrpSpPr>
          <p:grpSpPr>
            <a:xfrm>
              <a:off x="7157729" y="4035277"/>
              <a:ext cx="2339647" cy="907377"/>
              <a:chOff x="6816866" y="2096476"/>
              <a:chExt cx="2917494" cy="939023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9088AEB0-8153-0DD4-13CD-6F96B28BC6DC}"/>
                  </a:ext>
                </a:extLst>
              </p:cNvPr>
              <p:cNvSpPr/>
              <p:nvPr/>
            </p:nvSpPr>
            <p:spPr>
              <a:xfrm>
                <a:off x="6816866" y="2096476"/>
                <a:ext cx="2917494" cy="939023"/>
              </a:xfrm>
              <a:prstGeom prst="roundRect">
                <a:avLst/>
              </a:prstGeom>
              <a:solidFill>
                <a:srgbClr val="FF0000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81FB30-572A-C42B-3E5A-D40968099975}"/>
                  </a:ext>
                </a:extLst>
              </p:cNvPr>
              <p:cNvSpPr/>
              <p:nvPr/>
            </p:nvSpPr>
            <p:spPr>
              <a:xfrm>
                <a:off x="6947971" y="2130777"/>
                <a:ext cx="2676752" cy="8475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Digital Twin</a:t>
                </a:r>
                <a:endParaRPr lang="ko-KR" altLang="en-US" sz="2000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D2F720-0FDD-A552-CD66-6BC2349E3969}"/>
                </a:ext>
              </a:extLst>
            </p:cNvPr>
            <p:cNvSpPr txBox="1"/>
            <p:nvPr/>
          </p:nvSpPr>
          <p:spPr>
            <a:xfrm>
              <a:off x="8271419" y="5465183"/>
              <a:ext cx="991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 평가</a:t>
              </a:r>
              <a:endParaRPr lang="ko-KR" altLang="en-US" sz="1600" dirty="0"/>
            </a:p>
          </p:txBody>
        </p: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694273AE-130B-C7F2-A130-ED2E8E181A15}"/>
                </a:ext>
              </a:extLst>
            </p:cNvPr>
            <p:cNvCxnSpPr>
              <a:cxnSpLocks/>
              <a:stCxn id="34" idx="3"/>
              <a:endCxn id="66" idx="2"/>
            </p:cNvCxnSpPr>
            <p:nvPr/>
          </p:nvCxnSpPr>
          <p:spPr>
            <a:xfrm flipV="1">
              <a:off x="5523405" y="4942654"/>
              <a:ext cx="2804148" cy="1364612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8FC64A4-D439-AA3E-79A0-FFB45CABF99A}"/>
                </a:ext>
              </a:extLst>
            </p:cNvPr>
            <p:cNvCxnSpPr>
              <a:cxnSpLocks/>
            </p:cNvCxnSpPr>
            <p:nvPr/>
          </p:nvCxnSpPr>
          <p:spPr>
            <a:xfrm>
              <a:off x="4815812" y="5729715"/>
              <a:ext cx="13823" cy="289984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39F6BC-C7BA-B843-DAC8-B8537484EF2D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8BDB5-F58F-8833-F81D-F7DBBED77A12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6682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EB96BE-0CFA-413E-AD6B-7DCA2620D5F1}"/>
              </a:ext>
            </a:extLst>
          </p:cNvPr>
          <p:cNvSpPr txBox="1"/>
          <p:nvPr/>
        </p:nvSpPr>
        <p:spPr>
          <a:xfrm>
            <a:off x="345000" y="1630345"/>
            <a:ext cx="921600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+mn-ea"/>
              </a:rPr>
              <a:t>생산제품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자동차 부품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종 </a:t>
            </a:r>
            <a:r>
              <a:rPr lang="en-US" altLang="ko-KR" sz="1600" dirty="0">
                <a:latin typeface="+mn-ea"/>
              </a:rPr>
              <a:t>(Filter Mesh, Spacer, etc.)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+mn-ea"/>
              </a:rPr>
              <a:t>공정 프로세스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ko-KR" altLang="en-US" sz="1600" dirty="0" err="1">
                <a:latin typeface="+mn-ea"/>
              </a:rPr>
              <a:t>언코일러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-&gt; Feeder -&gt; Press Machine(8</a:t>
            </a:r>
            <a:r>
              <a:rPr lang="ko-KR" altLang="en-US" sz="1600" dirty="0">
                <a:latin typeface="+mn-ea"/>
              </a:rPr>
              <a:t>대</a:t>
            </a:r>
            <a:r>
              <a:rPr lang="en-US" altLang="ko-KR" sz="1600" dirty="0">
                <a:latin typeface="+mn-ea"/>
              </a:rPr>
              <a:t>) -&gt; </a:t>
            </a:r>
            <a:r>
              <a:rPr lang="ko-KR" altLang="en-US" sz="1600" dirty="0">
                <a:latin typeface="+mn-ea"/>
              </a:rPr>
              <a:t>검사 </a:t>
            </a:r>
            <a:r>
              <a:rPr lang="en-US" altLang="ko-KR" sz="1600" dirty="0">
                <a:latin typeface="+mn-ea"/>
              </a:rPr>
              <a:t>-&gt; </a:t>
            </a:r>
            <a:r>
              <a:rPr lang="ko-KR" altLang="en-US" sz="1600" dirty="0">
                <a:latin typeface="+mn-ea"/>
              </a:rPr>
              <a:t>포장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1C5F32-8C42-4485-A119-7B94E112D72D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E1CFB3-D594-4C4F-B397-856624D0F036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소개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06D28C-5C81-703A-22B5-401AFE51918F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DFE5C0-986F-A31A-C2E5-90BAB8457FC0}"/>
              </a:ext>
            </a:extLst>
          </p:cNvPr>
          <p:cNvGrpSpPr/>
          <p:nvPr/>
        </p:nvGrpSpPr>
        <p:grpSpPr>
          <a:xfrm>
            <a:off x="2910561" y="3142223"/>
            <a:ext cx="4501876" cy="3324596"/>
            <a:chOff x="2702062" y="3423241"/>
            <a:chExt cx="4501876" cy="33245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F3318C-EF69-5C6A-19EA-A4D5AD403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2062" y="3423241"/>
              <a:ext cx="4501876" cy="297861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A36DBB-D2A2-84E3-81C9-F11D993A6369}"/>
                </a:ext>
              </a:extLst>
            </p:cNvPr>
            <p:cNvSpPr txBox="1"/>
            <p:nvPr/>
          </p:nvSpPr>
          <p:spPr>
            <a:xfrm>
              <a:off x="4349813" y="6409283"/>
              <a:ext cx="1256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공정도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13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EB96BE-0CFA-413E-AD6B-7DCA2620D5F1}"/>
              </a:ext>
            </a:extLst>
          </p:cNvPr>
          <p:cNvSpPr txBox="1"/>
          <p:nvPr/>
        </p:nvSpPr>
        <p:spPr>
          <a:xfrm>
            <a:off x="345000" y="1630345"/>
            <a:ext cx="921600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+mn-ea"/>
              </a:rPr>
              <a:t>인력 및 생산시간</a:t>
            </a:r>
            <a:r>
              <a:rPr lang="en-US" altLang="ko-KR" sz="1600" b="1" dirty="0">
                <a:latin typeface="+mn-ea"/>
              </a:rPr>
              <a:t>(Manpower and Production Time Optimization)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dirty="0" err="1">
                <a:latin typeface="+mn-ea"/>
              </a:rPr>
              <a:t>AutoML</a:t>
            </a:r>
            <a:r>
              <a:rPr lang="en-US" altLang="ko-KR" sz="1600" dirty="0">
                <a:latin typeface="+mn-ea"/>
              </a:rPr>
              <a:t>(-Grid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Search)</a:t>
            </a:r>
            <a:r>
              <a:rPr lang="ko-KR" altLang="en-US" sz="1600" dirty="0">
                <a:latin typeface="+mn-ea"/>
              </a:rPr>
              <a:t>를 통해 최적의 </a:t>
            </a:r>
            <a:r>
              <a:rPr lang="ko-KR" altLang="en-US" sz="1600" b="1" dirty="0">
                <a:latin typeface="+mn-ea"/>
              </a:rPr>
              <a:t>근무자 수</a:t>
            </a:r>
            <a:r>
              <a:rPr lang="ko-KR" altLang="en-US" sz="1600" dirty="0">
                <a:latin typeface="+mn-ea"/>
              </a:rPr>
              <a:t>와 </a:t>
            </a:r>
            <a:r>
              <a:rPr lang="ko-KR" altLang="en-US" sz="1600" b="1" dirty="0">
                <a:latin typeface="+mn-ea"/>
              </a:rPr>
              <a:t>생산 시간</a:t>
            </a:r>
            <a:r>
              <a:rPr lang="ko-KR" altLang="en-US" sz="1600" dirty="0">
                <a:latin typeface="+mn-ea"/>
              </a:rPr>
              <a:t>을 도출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+mn-ea"/>
              </a:rPr>
              <a:t>배치 최적화</a:t>
            </a:r>
            <a:r>
              <a:rPr lang="en-US" altLang="ko-KR" sz="1600" b="1" dirty="0">
                <a:latin typeface="+mn-ea"/>
              </a:rPr>
              <a:t>(Layout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Planning)</a:t>
            </a:r>
            <a:br>
              <a:rPr lang="en-US" altLang="ko-KR" sz="1600" b="1" dirty="0">
                <a:latin typeface="+mn-ea"/>
              </a:rPr>
            </a:br>
            <a:r>
              <a:rPr lang="ko-KR" altLang="en-US" sz="1600" dirty="0">
                <a:latin typeface="+mn-ea"/>
              </a:rPr>
              <a:t>강화학습을 통해 제품의 총 이동거리를 최소로 하는 </a:t>
            </a:r>
            <a:r>
              <a:rPr lang="ko-KR" altLang="en-US" sz="1600" b="1" dirty="0">
                <a:latin typeface="+mn-ea"/>
              </a:rPr>
              <a:t>최적의 새로운 </a:t>
            </a:r>
            <a:r>
              <a:rPr lang="en-US" altLang="ko-KR" sz="1600" b="1" dirty="0">
                <a:latin typeface="+mn-ea"/>
              </a:rPr>
              <a:t>Layout</a:t>
            </a:r>
            <a:r>
              <a:rPr lang="ko-KR" altLang="en-US" sz="1600" dirty="0">
                <a:latin typeface="+mn-ea"/>
              </a:rPr>
              <a:t>을 도출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1C5F32-8C42-4485-A119-7B94E112D72D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E1CFB3-D594-4C4F-B397-856624D0F036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진행사항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1EEB84-DA3B-55BF-D3E6-6874764C7071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3B9D71-D05E-3E37-C8FC-F4F34036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00" y="4052033"/>
            <a:ext cx="7946282" cy="23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687E4B-C071-1EF6-BA32-73AE099AEC8C}"/>
              </a:ext>
            </a:extLst>
          </p:cNvPr>
          <p:cNvSpPr txBox="1"/>
          <p:nvPr/>
        </p:nvSpPr>
        <p:spPr>
          <a:xfrm>
            <a:off x="340699" y="1610602"/>
            <a:ext cx="9450998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RPA Agent</a:t>
            </a:r>
            <a:r>
              <a:rPr lang="ko-KR" altLang="en-US" sz="1600" dirty="0">
                <a:latin typeface="+mn-ea"/>
              </a:rPr>
              <a:t>가 출력한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파라미터</a:t>
            </a:r>
            <a:r>
              <a:rPr lang="ko-KR" altLang="en-US" sz="1600" dirty="0">
                <a:latin typeface="+mn-ea"/>
              </a:rPr>
              <a:t>에 따라 디지털 트윈이 구성되고 변경된 환경으로 </a:t>
            </a:r>
            <a:r>
              <a:rPr lang="ko-KR" altLang="en-US" sz="1600" dirty="0" err="1">
                <a:latin typeface="+mn-ea"/>
              </a:rPr>
              <a:t>시물레이션이</a:t>
            </a:r>
            <a:r>
              <a:rPr lang="ko-KR" altLang="en-US" sz="1600" dirty="0">
                <a:latin typeface="+mn-ea"/>
              </a:rPr>
              <a:t> 될 수 있도록 구성 요청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변경되는 파라미터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근무자수 및 총 가능 생산시간 변경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인력 및 생산시간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새로운 설비 배치에 따라 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배치 최적화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3D</a:t>
            </a:r>
            <a:r>
              <a:rPr lang="ko-KR" altLang="en-US" sz="1600" dirty="0">
                <a:latin typeface="+mn-ea"/>
              </a:rPr>
              <a:t> 모델 위치변경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배치 변경에 따른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설비로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이동시간 변경</a:t>
            </a:r>
            <a:r>
              <a:rPr lang="en-US" altLang="ko-KR" sz="1600" dirty="0">
                <a:latin typeface="+mn-ea"/>
              </a:rPr>
              <a:t>. -&gt; Arena</a:t>
            </a:r>
            <a:r>
              <a:rPr lang="ko-KR" altLang="en-US" sz="1600" dirty="0">
                <a:latin typeface="+mn-ea"/>
              </a:rPr>
              <a:t>에 </a:t>
            </a:r>
            <a:r>
              <a:rPr lang="en-US" altLang="ko-KR" sz="1600" dirty="0">
                <a:latin typeface="+mn-ea"/>
              </a:rPr>
              <a:t>delay time</a:t>
            </a:r>
            <a:r>
              <a:rPr lang="ko-KR" altLang="en-US" sz="1600" dirty="0">
                <a:latin typeface="+mn-ea"/>
              </a:rPr>
              <a:t>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반영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E1CFB3-D594-4C4F-B397-856624D0F036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디지털 트윈 요청사항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1B6599-7A2C-A53C-681C-F4AE9A2A8AFC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17E32F-A24F-7FDA-CC84-79C38093CF38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0158ED9-0D58-F817-9E3B-B66CFDFD3BDB}"/>
              </a:ext>
            </a:extLst>
          </p:cNvPr>
          <p:cNvGrpSpPr/>
          <p:nvPr/>
        </p:nvGrpSpPr>
        <p:grpSpPr>
          <a:xfrm>
            <a:off x="912204" y="4842236"/>
            <a:ext cx="8081592" cy="1624583"/>
            <a:chOff x="1254123" y="3326762"/>
            <a:chExt cx="8081592" cy="16245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BE7B024-B116-6C80-DDC6-F4281D4C1B8D}"/>
                </a:ext>
              </a:extLst>
            </p:cNvPr>
            <p:cNvGrpSpPr/>
            <p:nvPr/>
          </p:nvGrpSpPr>
          <p:grpSpPr>
            <a:xfrm>
              <a:off x="1254123" y="3326762"/>
              <a:ext cx="8081592" cy="797333"/>
              <a:chOff x="525019" y="3487562"/>
              <a:chExt cx="8081592" cy="79733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9891D17-86D1-2D00-9E94-913202DFF47E}"/>
                  </a:ext>
                </a:extLst>
              </p:cNvPr>
              <p:cNvGrpSpPr/>
              <p:nvPr/>
            </p:nvGrpSpPr>
            <p:grpSpPr>
              <a:xfrm>
                <a:off x="2724773" y="3587845"/>
                <a:ext cx="5881838" cy="697050"/>
                <a:chOff x="-43049" y="5076418"/>
                <a:chExt cx="5881838" cy="697050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F5E7086E-DE74-74EA-7729-9DFE4CC5E145}"/>
                    </a:ext>
                  </a:extLst>
                </p:cNvPr>
                <p:cNvGrpSpPr/>
                <p:nvPr/>
              </p:nvGrpSpPr>
              <p:grpSpPr>
                <a:xfrm>
                  <a:off x="3448869" y="5076418"/>
                  <a:ext cx="2389920" cy="697050"/>
                  <a:chOff x="6816866" y="2096476"/>
                  <a:chExt cx="2917494" cy="939023"/>
                </a:xfrm>
              </p:grpSpPr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id="{1204D893-6503-31A8-3D45-DA10E3F24E13}"/>
                      </a:ext>
                    </a:extLst>
                  </p:cNvPr>
                  <p:cNvSpPr/>
                  <p:nvPr/>
                </p:nvSpPr>
                <p:spPr>
                  <a:xfrm>
                    <a:off x="6816866" y="2096476"/>
                    <a:ext cx="2917494" cy="939023"/>
                  </a:xfrm>
                  <a:prstGeom prst="roundRect">
                    <a:avLst/>
                  </a:prstGeom>
                  <a:solidFill>
                    <a:srgbClr val="FF0000">
                      <a:alpha val="1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8AC03BA9-EE52-BC3B-BE84-941337D6DD4C}"/>
                      </a:ext>
                    </a:extLst>
                  </p:cNvPr>
                  <p:cNvSpPr/>
                  <p:nvPr/>
                </p:nvSpPr>
                <p:spPr>
                  <a:xfrm>
                    <a:off x="6947972" y="2130777"/>
                    <a:ext cx="2676752" cy="8475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b="1" dirty="0">
                        <a:solidFill>
                          <a:srgbClr val="C00000"/>
                        </a:solidFill>
                      </a:rPr>
                      <a:t>Digital Twin</a:t>
                    </a:r>
                    <a:endParaRPr lang="ko-KR" altLang="en-US" sz="20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id="{1B711461-5F18-C940-C2E3-023DE770F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3049" y="5424943"/>
                  <a:ext cx="3042981" cy="0"/>
                </a:xfrm>
                <a:prstGeom prst="straightConnector1">
                  <a:avLst/>
                </a:prstGeom>
                <a:ln w="57150">
                  <a:solidFill>
                    <a:srgbClr val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8255884-C73B-1119-5ECD-9C22BFB4A25C}"/>
                  </a:ext>
                </a:extLst>
              </p:cNvPr>
              <p:cNvGrpSpPr/>
              <p:nvPr/>
            </p:nvGrpSpPr>
            <p:grpSpPr>
              <a:xfrm>
                <a:off x="525019" y="3487562"/>
                <a:ext cx="1641527" cy="797333"/>
                <a:chOff x="639449" y="3600263"/>
                <a:chExt cx="1641527" cy="797333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81E3CE63-FFAA-946D-29BC-56109C1A727A}"/>
                    </a:ext>
                  </a:extLst>
                </p:cNvPr>
                <p:cNvSpPr/>
                <p:nvPr/>
              </p:nvSpPr>
              <p:spPr>
                <a:xfrm>
                  <a:off x="690082" y="3600263"/>
                  <a:ext cx="1590894" cy="797333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C48FA95-F4BA-CC6E-5332-F0B27633CE16}"/>
                    </a:ext>
                  </a:extLst>
                </p:cNvPr>
                <p:cNvSpPr txBox="1"/>
                <p:nvPr/>
              </p:nvSpPr>
              <p:spPr>
                <a:xfrm>
                  <a:off x="639449" y="3824569"/>
                  <a:ext cx="16415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RPA Agent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56073F-AB84-A3A9-A20C-634A99115F2C}"/>
                </a:ext>
              </a:extLst>
            </p:cNvPr>
            <p:cNvSpPr txBox="1"/>
            <p:nvPr/>
          </p:nvSpPr>
          <p:spPr>
            <a:xfrm>
              <a:off x="3960483" y="3935682"/>
              <a:ext cx="20297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파라미터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ctr"/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400" b="1" dirty="0"/>
                <a:t>인력 및 생산 관련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배치 최적화 관련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0D40D34-6291-E05D-D07B-3B17DFF3448E}"/>
              </a:ext>
            </a:extLst>
          </p:cNvPr>
          <p:cNvSpPr txBox="1"/>
          <p:nvPr/>
        </p:nvSpPr>
        <p:spPr>
          <a:xfrm>
            <a:off x="6874219" y="6266044"/>
            <a:ext cx="202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생산 완료시간</a:t>
            </a:r>
            <a:endParaRPr lang="en-US" altLang="ko-KR" sz="1400" b="1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3A5DEAD-20FB-164C-3558-B623F508DFF6}"/>
              </a:ext>
            </a:extLst>
          </p:cNvPr>
          <p:cNvCxnSpPr>
            <a:cxnSpLocks/>
          </p:cNvCxnSpPr>
          <p:nvPr/>
        </p:nvCxnSpPr>
        <p:spPr>
          <a:xfrm>
            <a:off x="7827786" y="5757217"/>
            <a:ext cx="0" cy="401825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2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E1CFB3-D594-4C4F-B397-856624D0F036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공장 현황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90000-B4BA-6DFF-7FC5-F8779E3BAE56}"/>
              </a:ext>
            </a:extLst>
          </p:cNvPr>
          <p:cNvSpPr txBox="1"/>
          <p:nvPr/>
        </p:nvSpPr>
        <p:spPr>
          <a:xfrm>
            <a:off x="340699" y="1610602"/>
            <a:ext cx="945099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공장은 </a:t>
            </a:r>
            <a:r>
              <a:rPr lang="ko-KR" altLang="en-US" sz="1600" b="1" dirty="0">
                <a:latin typeface="+mn-ea"/>
              </a:rPr>
              <a:t>공장 </a:t>
            </a:r>
            <a:r>
              <a:rPr lang="en-US" altLang="ko-KR" sz="1600" b="1" dirty="0">
                <a:latin typeface="+mn-ea"/>
              </a:rPr>
              <a:t>1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과 </a:t>
            </a:r>
            <a:r>
              <a:rPr lang="ko-KR" altLang="en-US" sz="1600" b="1" dirty="0">
                <a:latin typeface="+mn-ea"/>
              </a:rPr>
              <a:t>공장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로 구성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설비는 총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대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56F9F1-9494-14BC-1936-885BE1380E36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E7378-2B32-E018-F7D6-EEDEC01BC25B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DF60D-ECC0-669B-CB0D-1EBCA073C1BB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36C8F1-716C-5346-8A21-3E1F65F9A9ED}"/>
              </a:ext>
            </a:extLst>
          </p:cNvPr>
          <p:cNvSpPr txBox="1"/>
          <p:nvPr/>
        </p:nvSpPr>
        <p:spPr>
          <a:xfrm>
            <a:off x="6335652" y="2519022"/>
            <a:ext cx="3064867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공장 </a:t>
            </a:r>
            <a:r>
              <a:rPr lang="en-US" altLang="ko-KR" sz="1600" b="1" dirty="0">
                <a:latin typeface="+mn-ea"/>
              </a:rPr>
              <a:t>1</a:t>
            </a:r>
            <a:r>
              <a:rPr lang="ko-KR" altLang="en-US" sz="1600" b="1" dirty="0">
                <a:latin typeface="+mn-ea"/>
              </a:rPr>
              <a:t>의 설비</a:t>
            </a:r>
            <a:r>
              <a:rPr lang="en-US" altLang="ko-KR" sz="1600" b="1" dirty="0">
                <a:latin typeface="+mn-ea"/>
              </a:rPr>
              <a:t>: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HANIL 40 TON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HAIL 110 TON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HANIL 150 TON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KYORI 40 TON</a:t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공장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dirty="0">
                <a:latin typeface="+mn-ea"/>
              </a:rPr>
              <a:t>의 설비</a:t>
            </a:r>
            <a:r>
              <a:rPr lang="en-US" altLang="ko-KR" sz="1600" b="1" dirty="0">
                <a:latin typeface="+mn-ea"/>
              </a:rPr>
              <a:t>: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MITSUI 60 TON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HANIL 80 TON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KYORI 30 TON x 2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동일 설비라 하나로 가정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ED23E1-E898-ED7E-3373-261CAF60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16" y="2638426"/>
            <a:ext cx="4585867" cy="38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32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E1CFB3-D594-4C4F-B397-856624D0F036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공장 현황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90000-B4BA-6DFF-7FC5-F8779E3BAE56}"/>
              </a:ext>
            </a:extLst>
          </p:cNvPr>
          <p:cNvSpPr txBox="1"/>
          <p:nvPr/>
        </p:nvSpPr>
        <p:spPr>
          <a:xfrm>
            <a:off x="340699" y="1610602"/>
            <a:ext cx="9450998" cy="253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생산하는 제품은 총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종류</a:t>
            </a:r>
            <a:r>
              <a:rPr lang="en-US" altLang="ko-KR" sz="1600" dirty="0">
                <a:latin typeface="+mn-ea"/>
              </a:rPr>
              <a:t>, 7</a:t>
            </a:r>
            <a:r>
              <a:rPr lang="ko-KR" altLang="en-US" sz="1600" dirty="0">
                <a:latin typeface="+mn-ea"/>
              </a:rPr>
              <a:t>개 군으로 설정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제품 별 생산가능한 설비는 고정되어 있음</a:t>
            </a:r>
            <a:r>
              <a:rPr lang="en-US" altLang="ko-KR" sz="1600" dirty="0">
                <a:latin typeface="+mn-ea"/>
              </a:rPr>
              <a:t>. </a:t>
            </a:r>
            <a:r>
              <a:rPr lang="en-US" altLang="ko-KR" sz="1400" dirty="0">
                <a:latin typeface="+mn-ea"/>
              </a:rPr>
              <a:t>(EX, FILTER MESH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HANIL 40TON</a:t>
            </a:r>
            <a:r>
              <a:rPr lang="ko-KR" altLang="en-US" sz="1400" dirty="0">
                <a:latin typeface="+mn-ea"/>
              </a:rPr>
              <a:t>에서만 가능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이동의 최소화를 위해 한 설비에서 생산 가능한 제품들</a:t>
            </a:r>
            <a:r>
              <a:rPr lang="en-US" altLang="ko-KR" sz="1600" dirty="0">
                <a:latin typeface="+mn-ea"/>
              </a:rPr>
              <a:t>(=</a:t>
            </a:r>
            <a:r>
              <a:rPr lang="ko-KR" altLang="en-US" sz="1600" dirty="0">
                <a:latin typeface="+mn-ea"/>
              </a:rPr>
              <a:t>군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은 연속으로 생산</a:t>
            </a:r>
            <a:r>
              <a:rPr lang="en-US" altLang="ko-KR" sz="1600" dirty="0">
                <a:latin typeface="+mn-ea"/>
              </a:rPr>
              <a:t>.</a:t>
            </a:r>
            <a:br>
              <a:rPr lang="en-US" altLang="ko-KR" sz="1600" dirty="0">
                <a:latin typeface="+mn-ea"/>
              </a:rPr>
            </a:br>
            <a:r>
              <a:rPr lang="en-US" altLang="ko-KR" sz="1400" dirty="0">
                <a:latin typeface="+mn-ea"/>
              </a:rPr>
              <a:t>(EX, Cover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Yoke</a:t>
            </a:r>
            <a:r>
              <a:rPr lang="ko-KR" altLang="en-US" sz="1400" dirty="0">
                <a:latin typeface="+mn-ea"/>
              </a:rPr>
              <a:t>은 하나의 군</a:t>
            </a:r>
            <a:r>
              <a:rPr lang="en-US" altLang="ko-KR" sz="1400" dirty="0">
                <a:latin typeface="+mn-ea"/>
              </a:rPr>
              <a:t>(BATCH)</a:t>
            </a:r>
            <a:r>
              <a:rPr lang="ko-KR" altLang="en-US" sz="1400" dirty="0">
                <a:latin typeface="+mn-ea"/>
              </a:rPr>
              <a:t> 고려하여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연속생산</a:t>
            </a:r>
            <a:r>
              <a:rPr lang="en-US" altLang="ko-KR" sz="1400" dirty="0">
                <a:latin typeface="+mn-ea"/>
              </a:rPr>
              <a:t>.)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근무자가 설비를 담당해야 해당 설비를 통해 생산이 가능</a:t>
            </a:r>
            <a:r>
              <a:rPr lang="en-US" altLang="ko-KR" sz="1600" dirty="0">
                <a:latin typeface="+mn-ea"/>
              </a:rPr>
              <a:t>. </a:t>
            </a:r>
            <a:r>
              <a:rPr lang="en-US" altLang="ko-KR" sz="1400" dirty="0">
                <a:latin typeface="+mn-ea"/>
              </a:rPr>
              <a:t>(1</a:t>
            </a:r>
            <a:r>
              <a:rPr lang="ko-KR" altLang="en-US" sz="1400" dirty="0">
                <a:latin typeface="+mn-ea"/>
              </a:rPr>
              <a:t>명당 최대 설비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56F9F1-9494-14BC-1936-885BE1380E36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E7378-2B32-E018-F7D6-EEDEC01BC25B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DF60D-ECC0-669B-CB0D-1EBCA073C1BB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361AE2B-DB94-C610-D0AB-7D73B8DCF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017381"/>
              </p:ext>
            </p:extLst>
          </p:nvPr>
        </p:nvGraphicFramePr>
        <p:xfrm>
          <a:off x="2269439" y="4012171"/>
          <a:ext cx="5367121" cy="24546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6621">
                  <a:extLst>
                    <a:ext uri="{9D8B030D-6E8A-4147-A177-3AD203B41FA5}">
                      <a16:colId xmlns:a16="http://schemas.microsoft.com/office/drawing/2014/main" val="309503026"/>
                    </a:ext>
                  </a:extLst>
                </a:gridCol>
                <a:gridCol w="1703169">
                  <a:extLst>
                    <a:ext uri="{9D8B030D-6E8A-4147-A177-3AD203B41FA5}">
                      <a16:colId xmlns:a16="http://schemas.microsoft.com/office/drawing/2014/main" val="3761141691"/>
                    </a:ext>
                  </a:extLst>
                </a:gridCol>
                <a:gridCol w="2557331">
                  <a:extLst>
                    <a:ext uri="{9D8B030D-6E8A-4147-A177-3AD203B41FA5}">
                      <a16:colId xmlns:a16="http://schemas.microsoft.com/office/drawing/2014/main" val="4005171860"/>
                    </a:ext>
                  </a:extLst>
                </a:gridCol>
              </a:tblGrid>
              <a:tr h="226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제품명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해당 제품 생산 가능 설비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1680322"/>
                  </a:ext>
                </a:extLst>
              </a:tr>
              <a:tr h="218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FILTER MESH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HANIL KNUCKLS PRESS (40ton)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4918628"/>
                  </a:ext>
                </a:extLst>
              </a:tr>
              <a:tr h="2612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SEAT CHECK VALVE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HANIL KNUCKLS PRESS (110ton)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8596336"/>
                  </a:ext>
                </a:extLst>
              </a:tr>
              <a:tr h="2185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COVER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HANIL KNUCKLS PRESS (150ton)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1598461"/>
                  </a:ext>
                </a:extLst>
              </a:tr>
              <a:tr h="218588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YOKE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HANIL KNUCKLS PRESS (150ton)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6404266"/>
                  </a:ext>
                </a:extLst>
              </a:tr>
              <a:tr h="218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LAMINATION CORE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MITSUI CHANGSIN PRESS (60ton)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5803291"/>
                  </a:ext>
                </a:extLst>
              </a:tr>
              <a:tr h="218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NOZZLE SEAT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HANIL KNUCKLS PRESS (80ton)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274451"/>
                  </a:ext>
                </a:extLst>
              </a:tr>
              <a:tr h="218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SPACER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u="none" strike="noStrike" dirty="0">
                          <a:effectLst/>
                        </a:rPr>
                        <a:t>KYORI H-TYPE DOUBLE PRESS (30ton) </a:t>
                      </a:r>
                      <a:r>
                        <a:rPr lang="en-US" sz="1100" b="0" u="none" strike="noStrike" dirty="0">
                          <a:effectLst/>
                        </a:rPr>
                        <a:t>x</a:t>
                      </a:r>
                      <a:r>
                        <a:rPr lang="ko-KR" altLang="en-US" sz="1100" b="0" u="none" strike="noStrike" dirty="0">
                          <a:effectLst/>
                        </a:rPr>
                        <a:t> </a:t>
                      </a:r>
                      <a:r>
                        <a:rPr lang="en-US" altLang="ko-KR" sz="1100" b="0" u="none" strike="noStrike" dirty="0">
                          <a:effectLst/>
                        </a:rPr>
                        <a:t>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4508249"/>
                  </a:ext>
                </a:extLst>
              </a:tr>
              <a:tr h="21858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dirty="0">
                          <a:effectLst/>
                        </a:rPr>
                        <a:t>2P TERMINAL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100" b="0" u="none" strike="noStrike" dirty="0">
                          <a:effectLst/>
                        </a:rPr>
                        <a:t>KYORI H-TYPE DOUBLE PRESS (40ton)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1469615"/>
                  </a:ext>
                </a:extLst>
              </a:tr>
              <a:tr h="218588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TERMINAL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KYORI H-TYPE DOUBLE PRESS (40ton)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3577507"/>
                  </a:ext>
                </a:extLst>
              </a:tr>
              <a:tr h="218588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TERMINAL 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KYORI H-TYPE DOUBLE PRESS (40ton)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4831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9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EB96BE-0CFA-413E-AD6B-7DCA2620D5F1}"/>
              </a:ext>
            </a:extLst>
          </p:cNvPr>
          <p:cNvSpPr txBox="1"/>
          <p:nvPr/>
        </p:nvSpPr>
        <p:spPr>
          <a:xfrm>
            <a:off x="344999" y="1630345"/>
            <a:ext cx="9854077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설비</a:t>
            </a:r>
            <a:r>
              <a:rPr lang="en-US" altLang="ko-KR" sz="1600" dirty="0">
                <a:latin typeface="+mn-ea"/>
              </a:rPr>
              <a:t>(process)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생산제품군</a:t>
            </a:r>
            <a:r>
              <a:rPr lang="en-US" altLang="ko-KR" sz="1600" dirty="0">
                <a:latin typeface="+mn-ea"/>
              </a:rPr>
              <a:t>(create)</a:t>
            </a:r>
            <a:r>
              <a:rPr lang="ko-KR" altLang="en-US" sz="1600" dirty="0">
                <a:latin typeface="+mn-ea"/>
              </a:rPr>
              <a:t>은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종</a:t>
            </a:r>
            <a:r>
              <a:rPr lang="en-US" altLang="ko-KR" sz="1600" dirty="0">
                <a:latin typeface="+mn-ea"/>
              </a:rPr>
              <a:t>.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스케줄링 최적화는 고려하지 않아</a:t>
            </a:r>
            <a:r>
              <a:rPr lang="en-US" altLang="ko-KR" sz="1400" dirty="0">
                <a:latin typeface="+mn-ea"/>
              </a:rPr>
              <a:t> FIFO</a:t>
            </a:r>
            <a:r>
              <a:rPr lang="ko-KR" altLang="en-US" sz="1400" dirty="0">
                <a:latin typeface="+mn-ea"/>
              </a:rPr>
              <a:t>로 설정 및 고정</a:t>
            </a:r>
            <a:r>
              <a:rPr lang="en-US" altLang="ko-KR" sz="1400" dirty="0">
                <a:latin typeface="+mn-ea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현재 근무직원</a:t>
            </a:r>
            <a:r>
              <a:rPr lang="en-US" altLang="ko-KR" sz="1600" dirty="0">
                <a:latin typeface="+mn-ea"/>
              </a:rPr>
              <a:t>(resource capacity)</a:t>
            </a:r>
            <a:r>
              <a:rPr lang="ko-KR" altLang="en-US" sz="1600" dirty="0">
                <a:latin typeface="+mn-ea"/>
              </a:rPr>
              <a:t>은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명</a:t>
            </a:r>
            <a:r>
              <a:rPr lang="en-US" altLang="ko-KR" sz="1600" dirty="0">
                <a:latin typeface="+mn-ea"/>
              </a:rPr>
              <a:t>.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한 명의 직원이 생산부터 검사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포장까지 담당</a:t>
            </a:r>
            <a:r>
              <a:rPr lang="en-US" altLang="ko-KR" sz="1400" dirty="0">
                <a:latin typeface="+mn-ea"/>
              </a:rPr>
              <a:t>.)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근무시간은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일 총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52</a:t>
            </a:r>
            <a:r>
              <a:rPr lang="ko-KR" altLang="en-US" sz="1600" dirty="0">
                <a:latin typeface="+mn-ea"/>
              </a:rPr>
              <a:t>시간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E1CFB3-D594-4C4F-B397-856624D0F036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Arena</a:t>
            </a:r>
            <a:endParaRPr lang="ko-KR" altLang="en-US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ABDDC7-0F6B-B8FD-4E16-480CBC088AD0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EC0C7-54BE-C4E1-0483-F432E9D963E6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717ABA-C3F9-A19C-34B8-27C27E57A0BF}"/>
              </a:ext>
            </a:extLst>
          </p:cNvPr>
          <p:cNvGrpSpPr/>
          <p:nvPr/>
        </p:nvGrpSpPr>
        <p:grpSpPr>
          <a:xfrm>
            <a:off x="1442166" y="3112226"/>
            <a:ext cx="6482168" cy="3448349"/>
            <a:chOff x="1060700" y="3112225"/>
            <a:chExt cx="6482168" cy="34483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914963-74F3-E830-B802-820A1AFB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3132" y="3112226"/>
              <a:ext cx="5179736" cy="344834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17E17E4-F673-4DD3-3A92-3422BE28B237}"/>
                </a:ext>
              </a:extLst>
            </p:cNvPr>
            <p:cNvSpPr/>
            <p:nvPr/>
          </p:nvSpPr>
          <p:spPr>
            <a:xfrm>
              <a:off x="2312890" y="3112225"/>
              <a:ext cx="653143" cy="34483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1E17FF-F714-D8D5-1292-047AC6D5F73D}"/>
                </a:ext>
              </a:extLst>
            </p:cNvPr>
            <p:cNvSpPr txBox="1"/>
            <p:nvPr/>
          </p:nvSpPr>
          <p:spPr>
            <a:xfrm>
              <a:off x="1060700" y="3257033"/>
              <a:ext cx="13715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생산제품군</a:t>
              </a:r>
              <a:endParaRPr lang="ko-KR" altLang="en-US" sz="1400" b="1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7B5529D-350A-4907-5EB8-E48079680EEF}"/>
                </a:ext>
              </a:extLst>
            </p:cNvPr>
            <p:cNvGrpSpPr/>
            <p:nvPr/>
          </p:nvGrpSpPr>
          <p:grpSpPr>
            <a:xfrm>
              <a:off x="5114611" y="5227655"/>
              <a:ext cx="1700443" cy="307777"/>
              <a:chOff x="5114611" y="5227655"/>
              <a:chExt cx="1700443" cy="30777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E73E1E-C0F4-2663-20F0-A86009767783}"/>
                  </a:ext>
                </a:extLst>
              </p:cNvPr>
              <p:cNvSpPr txBox="1"/>
              <p:nvPr/>
            </p:nvSpPr>
            <p:spPr>
              <a:xfrm>
                <a:off x="5443455" y="5227655"/>
                <a:ext cx="13715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근무직원 수</a:t>
                </a:r>
                <a:endParaRPr lang="ko-KR" altLang="en-US" sz="1400" b="1" dirty="0"/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CE205E08-818C-5CBC-7BA3-83590F035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4611" y="5375868"/>
                <a:ext cx="432079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800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ABDDC7-0F6B-B8FD-4E16-480CBC088AD0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EC0C7-54BE-C4E1-0483-F432E9D963E6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25EC70-A4DE-1905-A6EC-1AC8B6D1FE36}"/>
              </a:ext>
            </a:extLst>
          </p:cNvPr>
          <p:cNvGrpSpPr/>
          <p:nvPr/>
        </p:nvGrpSpPr>
        <p:grpSpPr>
          <a:xfrm>
            <a:off x="1895025" y="4221977"/>
            <a:ext cx="7219668" cy="1154735"/>
            <a:chOff x="1356527" y="3894407"/>
            <a:chExt cx="7219668" cy="11547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B28EA33-71C7-7B35-E0A1-1F6A75BBD654}"/>
                </a:ext>
              </a:extLst>
            </p:cNvPr>
            <p:cNvGrpSpPr/>
            <p:nvPr/>
          </p:nvGrpSpPr>
          <p:grpSpPr>
            <a:xfrm>
              <a:off x="1356527" y="3894407"/>
              <a:ext cx="6300317" cy="536916"/>
              <a:chOff x="1356527" y="3894407"/>
              <a:chExt cx="6300317" cy="536916"/>
            </a:xfrm>
          </p:grpSpPr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109DD7C8-835A-A127-E423-A2C841325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527" y="4431323"/>
                <a:ext cx="6300317" cy="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2147BBA-3EC6-1416-225A-BB24400E5FA7}"/>
                  </a:ext>
                </a:extLst>
              </p:cNvPr>
              <p:cNvSpPr/>
              <p:nvPr/>
            </p:nvSpPr>
            <p:spPr>
              <a:xfrm>
                <a:off x="1356527" y="3894407"/>
                <a:ext cx="1457011" cy="441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rgbClr val="FF0000"/>
                    </a:solidFill>
                  </a:rPr>
                  <a:t>공장입구서 설비로 이동시간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42CC9D8-1EB5-1659-E040-FEB1A99EFB27}"/>
                  </a:ext>
                </a:extLst>
              </p:cNvPr>
              <p:cNvSpPr/>
              <p:nvPr/>
            </p:nvSpPr>
            <p:spPr>
              <a:xfrm>
                <a:off x="2833635" y="3999245"/>
                <a:ext cx="2119365" cy="336618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생산 시간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+ 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검사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7BBDC62-37D3-FCB3-B7F5-CA710E8E0E67}"/>
                  </a:ext>
                </a:extLst>
              </p:cNvPr>
              <p:cNvSpPr/>
              <p:nvPr/>
            </p:nvSpPr>
            <p:spPr>
              <a:xfrm>
                <a:off x="5874098" y="3902788"/>
                <a:ext cx="1457011" cy="441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rgbClr val="FF0000"/>
                    </a:solidFill>
                  </a:rPr>
                  <a:t>설비에서 공장 출구로 이동시간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ABC6F5B-D02D-6AE9-A9FE-2994489F9C01}"/>
                    </a:ext>
                  </a:extLst>
                </p:cNvPr>
                <p:cNvSpPr txBox="1"/>
                <p:nvPr/>
              </p:nvSpPr>
              <p:spPr>
                <a:xfrm>
                  <a:off x="6958409" y="4509571"/>
                  <a:ext cx="1617786" cy="5395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𝐶𝑦𝑐𝑙𝑒𝑇𝑖𝑚𝑒</m:t>
                            </m:r>
                          </m:e>
                        </m:nary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ABC6F5B-D02D-6AE9-A9FE-2994489F9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409" y="4509571"/>
                  <a:ext cx="1617786" cy="539571"/>
                </a:xfrm>
                <a:prstGeom prst="rect">
                  <a:avLst/>
                </a:prstGeom>
                <a:blipFill>
                  <a:blip r:embed="rId4"/>
                  <a:stretch>
                    <a:fillRect l="-16604" t="-115730" r="-3019" b="-16292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2343F09-C9CB-844E-992F-BD4E6A01018B}"/>
                </a:ext>
              </a:extLst>
            </p:cNvPr>
            <p:cNvSpPr/>
            <p:nvPr/>
          </p:nvSpPr>
          <p:spPr>
            <a:xfrm>
              <a:off x="4952999" y="3999245"/>
              <a:ext cx="893466" cy="336618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</a:rPr>
                <a:t>포장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B5E5BB2-6580-360C-10A0-9F01590F3C05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Arena</a:t>
            </a:r>
            <a:endParaRPr lang="ko-KR" altLang="en-US" b="1" dirty="0">
              <a:solidFill>
                <a:srgbClr val="00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D6307B-0CB8-D02E-AAAF-473BB81674B0}"/>
                  </a:ext>
                </a:extLst>
              </p:cNvPr>
              <p:cNvSpPr txBox="1"/>
              <p:nvPr/>
            </p:nvSpPr>
            <p:spPr>
              <a:xfrm>
                <a:off x="345000" y="1630345"/>
                <a:ext cx="9216000" cy="1153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latin typeface="+mn-ea"/>
                  </a:rPr>
                  <a:t>설비</a:t>
                </a:r>
                <a:r>
                  <a:rPr lang="en-US" altLang="ko-KR" sz="1600" dirty="0">
                    <a:latin typeface="+mn-ea"/>
                  </a:rPr>
                  <a:t>(process)</a:t>
                </a:r>
                <a:r>
                  <a:rPr lang="ko-KR" altLang="en-US" sz="1600" dirty="0">
                    <a:latin typeface="+mn-ea"/>
                  </a:rPr>
                  <a:t>의 </a:t>
                </a:r>
                <a:r>
                  <a:rPr lang="en-US" altLang="ko-KR" sz="1600" dirty="0">
                    <a:latin typeface="+mn-ea"/>
                  </a:rPr>
                  <a:t>Delay Time</a:t>
                </a:r>
                <a:r>
                  <a:rPr lang="ko-KR" altLang="en-US" sz="1600" dirty="0">
                    <a:latin typeface="+mn-ea"/>
                  </a:rPr>
                  <a:t>은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𝐶𝑦𝑐𝑙𝑒𝑇𝑖𝑚𝑒</m:t>
                        </m:r>
                      </m:e>
                    </m:nary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 설정</a:t>
                </a:r>
                <a:r>
                  <a:rPr lang="en-US" altLang="ko-KR" sz="1600" dirty="0">
                    <a:latin typeface="+mn-ea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i="1" dirty="0">
                    <a:latin typeface="+mn-ea"/>
                  </a:rPr>
                  <a:t>‘</a:t>
                </a:r>
                <a:r>
                  <a:rPr lang="ko-KR" altLang="en-US" sz="1600" i="1" dirty="0">
                    <a:latin typeface="+mn-ea"/>
                  </a:rPr>
                  <a:t>생산시간</a:t>
                </a:r>
                <a:r>
                  <a:rPr lang="en-US" altLang="ko-KR" sz="1600" dirty="0">
                    <a:latin typeface="+mn-ea"/>
                  </a:rPr>
                  <a:t>’</a:t>
                </a:r>
                <a:r>
                  <a:rPr lang="ko-KR" altLang="en-US" sz="1600" dirty="0">
                    <a:latin typeface="+mn-ea"/>
                  </a:rPr>
                  <a:t>과 </a:t>
                </a:r>
                <a:r>
                  <a:rPr lang="en-US" altLang="ko-KR" sz="1600" i="1" dirty="0">
                    <a:latin typeface="+mn-ea"/>
                  </a:rPr>
                  <a:t>‘</a:t>
                </a:r>
                <a:r>
                  <a:rPr lang="ko-KR" altLang="en-US" sz="1600" i="1" dirty="0">
                    <a:latin typeface="+mn-ea"/>
                  </a:rPr>
                  <a:t>포장시간</a:t>
                </a:r>
                <a:r>
                  <a:rPr lang="en-US" altLang="ko-KR" sz="1600" dirty="0">
                    <a:latin typeface="+mn-ea"/>
                  </a:rPr>
                  <a:t>’</a:t>
                </a:r>
                <a:r>
                  <a:rPr lang="ko-KR" altLang="en-US" sz="1600" dirty="0">
                    <a:latin typeface="+mn-ea"/>
                  </a:rPr>
                  <a:t>은 고정이나 </a:t>
                </a:r>
                <a:r>
                  <a:rPr lang="en-US" altLang="ko-KR" sz="1600" i="1" dirty="0">
                    <a:latin typeface="+mn-ea"/>
                  </a:rPr>
                  <a:t>‘</a:t>
                </a:r>
                <a:r>
                  <a:rPr lang="ko-KR" altLang="en-US" sz="1600" i="1" dirty="0">
                    <a:latin typeface="+mn-ea"/>
                  </a:rPr>
                  <a:t>설비로 이동시간</a:t>
                </a:r>
                <a:r>
                  <a:rPr lang="en-US" altLang="ko-KR" sz="1600" dirty="0">
                    <a:latin typeface="+mn-ea"/>
                  </a:rPr>
                  <a:t>’</a:t>
                </a:r>
                <a:r>
                  <a:rPr lang="ko-KR" altLang="en-US" sz="1600" dirty="0">
                    <a:latin typeface="+mn-ea"/>
                  </a:rPr>
                  <a:t>은 설비 배치에 따라 달라짐</a:t>
                </a:r>
                <a:r>
                  <a:rPr lang="en-US" altLang="ko-KR" sz="1600" dirty="0">
                    <a:latin typeface="+mn-ea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+mn-ea"/>
                  </a:rPr>
                  <a:t>RPA Agent</a:t>
                </a:r>
                <a:r>
                  <a:rPr lang="ko-KR" altLang="en-US" sz="1600" dirty="0">
                    <a:latin typeface="+mn-ea"/>
                  </a:rPr>
                  <a:t>에서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𝐶𝑦𝑐𝑙𝑒𝑇𝑖𝑚𝑒</m:t>
                        </m:r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를 계산 후 디지털 트윈에 전달</a:t>
                </a:r>
                <a:r>
                  <a:rPr lang="en-US" altLang="ko-KR" sz="1600" dirty="0">
                    <a:latin typeface="+mn-ea"/>
                  </a:rPr>
                  <a:t>.</a:t>
                </a:r>
                <a:r>
                  <a:rPr lang="ko-KR" altLang="en-US" sz="1600" dirty="0">
                    <a:latin typeface="+mn-ea"/>
                  </a:rPr>
                  <a:t> 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D6307B-0CB8-D02E-AAAF-473BB8167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00" y="1630345"/>
                <a:ext cx="9216000" cy="1153393"/>
              </a:xfrm>
              <a:prstGeom prst="rect">
                <a:avLst/>
              </a:prstGeom>
              <a:blipFill>
                <a:blip r:embed="rId6"/>
                <a:stretch>
                  <a:fillRect l="-265" t="-24737" b="-49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E8D0334-33DE-B45C-75D3-49F78AB3047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23531" y="4663433"/>
            <a:ext cx="1457010" cy="13310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B08B705-F8AF-7D9B-0C3A-D160521CDCF6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955585" y="4671814"/>
            <a:ext cx="2185517" cy="12709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C5A4E8-6436-B1AA-D64B-711C36EC6077}"/>
              </a:ext>
            </a:extLst>
          </p:cNvPr>
          <p:cNvSpPr txBox="1"/>
          <p:nvPr/>
        </p:nvSpPr>
        <p:spPr>
          <a:xfrm>
            <a:off x="3603245" y="6038255"/>
            <a:ext cx="2170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배치에 따라 변경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9702BB-D954-5787-2FC2-B48CB819876C}"/>
              </a:ext>
            </a:extLst>
          </p:cNvPr>
          <p:cNvGrpSpPr/>
          <p:nvPr/>
        </p:nvGrpSpPr>
        <p:grpSpPr>
          <a:xfrm>
            <a:off x="545610" y="4466729"/>
            <a:ext cx="1296237" cy="307777"/>
            <a:chOff x="-2957152" y="2725199"/>
            <a:chExt cx="1296237" cy="307777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12107C9D-D75B-FE63-321E-6B2B9496D2C9}"/>
                </a:ext>
              </a:extLst>
            </p:cNvPr>
            <p:cNvCxnSpPr/>
            <p:nvPr/>
          </p:nvCxnSpPr>
          <p:spPr>
            <a:xfrm>
              <a:off x="-2793440" y="2753594"/>
              <a:ext cx="97469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648081-6C71-5DCA-E233-06FAAA8EC8F5}"/>
                </a:ext>
              </a:extLst>
            </p:cNvPr>
            <p:cNvSpPr txBox="1"/>
            <p:nvPr/>
          </p:nvSpPr>
          <p:spPr>
            <a:xfrm>
              <a:off x="-2957152" y="2725199"/>
              <a:ext cx="1296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/>
                <a:t>Factory_IN</a:t>
              </a:r>
              <a:endParaRPr lang="ko-KR" altLang="en-US" sz="14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413FC2-0DC8-108F-689A-C5FF6A8D7530}"/>
              </a:ext>
            </a:extLst>
          </p:cNvPr>
          <p:cNvGrpSpPr/>
          <p:nvPr/>
        </p:nvGrpSpPr>
        <p:grpSpPr>
          <a:xfrm>
            <a:off x="8328907" y="4466728"/>
            <a:ext cx="1296237" cy="307777"/>
            <a:chOff x="-2957152" y="2725199"/>
            <a:chExt cx="1296237" cy="307777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CD95F94-C95C-0304-3818-EA05B34715DB}"/>
                </a:ext>
              </a:extLst>
            </p:cNvPr>
            <p:cNvCxnSpPr/>
            <p:nvPr/>
          </p:nvCxnSpPr>
          <p:spPr>
            <a:xfrm>
              <a:off x="-2793440" y="2753594"/>
              <a:ext cx="97469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8ABC14-D198-DB93-9E1E-357ECE0B05B3}"/>
                </a:ext>
              </a:extLst>
            </p:cNvPr>
            <p:cNvSpPr txBox="1"/>
            <p:nvPr/>
          </p:nvSpPr>
          <p:spPr>
            <a:xfrm>
              <a:off x="-2957152" y="2725199"/>
              <a:ext cx="1296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/>
                <a:t>Factory_OUT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9700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45320-B9CC-4E04-B202-386E3A7C072E}"/>
              </a:ext>
            </a:extLst>
          </p:cNvPr>
          <p:cNvSpPr/>
          <p:nvPr/>
        </p:nvSpPr>
        <p:spPr>
          <a:xfrm>
            <a:off x="0" y="1"/>
            <a:ext cx="9906000" cy="908050"/>
          </a:xfrm>
          <a:prstGeom prst="rect">
            <a:avLst/>
          </a:prstGeom>
          <a:gradFill flip="none" rotWithShape="1">
            <a:gsLst>
              <a:gs pos="0">
                <a:srgbClr val="1E3764"/>
              </a:gs>
              <a:gs pos="33000">
                <a:srgbClr val="8F9BB2"/>
              </a:gs>
              <a:gs pos="54000">
                <a:srgbClr val="D1D6DF"/>
              </a:gs>
              <a:gs pos="9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ADC598-EEF7-4BC7-8488-0F5A23D0F56D}"/>
              </a:ext>
            </a:extLst>
          </p:cNvPr>
          <p:cNvCxnSpPr>
            <a:cxnSpLocks/>
          </p:cNvCxnSpPr>
          <p:nvPr/>
        </p:nvCxnSpPr>
        <p:spPr>
          <a:xfrm>
            <a:off x="340700" y="335257"/>
            <a:ext cx="720000" cy="0"/>
          </a:xfrm>
          <a:prstGeom prst="line">
            <a:avLst/>
          </a:prstGeom>
          <a:ln w="38100" cap="rnd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042B1-56B5-463E-80CB-6EB6ACF6D736}"/>
              </a:ext>
            </a:extLst>
          </p:cNvPr>
          <p:cNvCxnSpPr>
            <a:cxnSpLocks/>
          </p:cNvCxnSpPr>
          <p:nvPr/>
        </p:nvCxnSpPr>
        <p:spPr>
          <a:xfrm>
            <a:off x="340700" y="1125538"/>
            <a:ext cx="0" cy="360000"/>
          </a:xfrm>
          <a:prstGeom prst="line">
            <a:avLst/>
          </a:prstGeom>
          <a:ln w="38100" cap="rnd">
            <a:solidFill>
              <a:srgbClr val="91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FF9DB5A8-B6EF-45F7-9BCC-362D57A2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00" y="163781"/>
            <a:ext cx="1114184" cy="751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ABDDC7-0F6B-B8FD-4E16-480CBC088AD0}"/>
              </a:ext>
            </a:extLst>
          </p:cNvPr>
          <p:cNvSpPr txBox="1"/>
          <p:nvPr/>
        </p:nvSpPr>
        <p:spPr>
          <a:xfrm>
            <a:off x="1060700" y="176482"/>
            <a:ext cx="72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E3764"/>
                </a:solidFill>
                <a:latin typeface="+mn-ea"/>
              </a:rPr>
              <a:t>01</a:t>
            </a:r>
            <a:endParaRPr lang="ko-KR" altLang="en-US" sz="14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EC0C7-54BE-C4E1-0483-F432E9D963E6}"/>
              </a:ext>
            </a:extLst>
          </p:cNvPr>
          <p:cNvSpPr txBox="1"/>
          <p:nvPr/>
        </p:nvSpPr>
        <p:spPr>
          <a:xfrm>
            <a:off x="254272" y="391181"/>
            <a:ext cx="805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E3764"/>
                </a:solidFill>
                <a:latin typeface="+mn-ea"/>
              </a:rPr>
              <a:t>IITP </a:t>
            </a:r>
            <a:r>
              <a:rPr lang="en-US" altLang="ko-KR" sz="2000" b="1" dirty="0">
                <a:solidFill>
                  <a:srgbClr val="1E3764"/>
                </a:solidFill>
                <a:latin typeface="+mn-ea"/>
              </a:rPr>
              <a:t>- </a:t>
            </a:r>
            <a:r>
              <a:rPr lang="ko-KR" altLang="en-US" sz="2000" b="1" dirty="0" err="1">
                <a:solidFill>
                  <a:srgbClr val="1E3764"/>
                </a:solidFill>
                <a:latin typeface="+mn-ea"/>
              </a:rPr>
              <a:t>일광테크</a:t>
            </a:r>
            <a:endParaRPr lang="en-US" altLang="ko-KR" sz="2800" b="1" dirty="0">
              <a:solidFill>
                <a:srgbClr val="1E3764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E5BB2-6580-360C-10A0-9F01590F3C05}"/>
              </a:ext>
            </a:extLst>
          </p:cNvPr>
          <p:cNvSpPr txBox="1"/>
          <p:nvPr/>
        </p:nvSpPr>
        <p:spPr>
          <a:xfrm>
            <a:off x="416999" y="1084532"/>
            <a:ext cx="94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설비 사진</a:t>
            </a:r>
          </a:p>
        </p:txBody>
      </p:sp>
      <p:pic>
        <p:nvPicPr>
          <p:cNvPr id="1026" name="Picture 2" descr="한일너클프레스 150톤 (2014년 12월) HKCA-150 한일 HKCA-150 - (주)협신기계 중고 프레스,머시닝센터,CNC선반,범용밀링,범용선반,절단/절곡기,터닝기,파이프벤딩기/NCT,,CNC밀링  - (주)협신기계">
            <a:extLst>
              <a:ext uri="{FF2B5EF4-FFF2-40B4-BE49-F238E27FC236}">
                <a16:creationId xmlns:a16="http://schemas.microsoft.com/office/drawing/2014/main" id="{42883C57-6368-ECCC-F9F0-CAF60727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92" y="2406528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74E69-12A5-08EF-7300-141A7C2EAAB4}"/>
              </a:ext>
            </a:extLst>
          </p:cNvPr>
          <p:cNvSpPr txBox="1"/>
          <p:nvPr/>
        </p:nvSpPr>
        <p:spPr>
          <a:xfrm>
            <a:off x="506446" y="5345723"/>
            <a:ext cx="258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HANIL</a:t>
            </a:r>
            <a:r>
              <a:rPr lang="ko-KR" altLang="en-US" dirty="0"/>
              <a:t> </a:t>
            </a:r>
            <a:r>
              <a:rPr lang="en-US" altLang="ko-KR" dirty="0"/>
              <a:t>KNUCKLE</a:t>
            </a:r>
            <a:r>
              <a:rPr lang="ko-KR" altLang="en-US" dirty="0"/>
              <a:t> </a:t>
            </a:r>
            <a:r>
              <a:rPr lang="en-US" altLang="ko-KR" dirty="0"/>
              <a:t>PRESS</a:t>
            </a:r>
          </a:p>
          <a:p>
            <a:pPr algn="ctr"/>
            <a:r>
              <a:rPr lang="en-US" altLang="ko-KR" dirty="0"/>
              <a:t>150 TON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A43EED-0392-CFF5-2DB5-DB8AF6D424B1}"/>
              </a:ext>
            </a:extLst>
          </p:cNvPr>
          <p:cNvSpPr txBox="1"/>
          <p:nvPr/>
        </p:nvSpPr>
        <p:spPr>
          <a:xfrm>
            <a:off x="3661629" y="5345722"/>
            <a:ext cx="258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HANIL</a:t>
            </a:r>
            <a:r>
              <a:rPr lang="ko-KR" altLang="en-US" dirty="0"/>
              <a:t> </a:t>
            </a:r>
            <a:r>
              <a:rPr lang="en-US" altLang="ko-KR" dirty="0"/>
              <a:t>KNUCKLE</a:t>
            </a:r>
            <a:r>
              <a:rPr lang="ko-KR" altLang="en-US" dirty="0"/>
              <a:t> </a:t>
            </a:r>
            <a:r>
              <a:rPr lang="en-US" altLang="ko-KR" dirty="0"/>
              <a:t>PRESS</a:t>
            </a:r>
          </a:p>
          <a:p>
            <a:pPr algn="ctr"/>
            <a:r>
              <a:rPr lang="en-US" altLang="ko-KR" dirty="0"/>
              <a:t>110 TON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BA2350-A811-9757-F23F-633F0874E5C4}"/>
              </a:ext>
            </a:extLst>
          </p:cNvPr>
          <p:cNvSpPr txBox="1"/>
          <p:nvPr/>
        </p:nvSpPr>
        <p:spPr>
          <a:xfrm>
            <a:off x="6929018" y="5345721"/>
            <a:ext cx="258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HANIL</a:t>
            </a:r>
            <a:r>
              <a:rPr lang="ko-KR" altLang="en-US" dirty="0"/>
              <a:t> </a:t>
            </a:r>
            <a:r>
              <a:rPr lang="en-US" altLang="ko-KR" dirty="0"/>
              <a:t>KNUCKLE</a:t>
            </a:r>
            <a:r>
              <a:rPr lang="ko-KR" altLang="en-US" dirty="0"/>
              <a:t> </a:t>
            </a:r>
            <a:r>
              <a:rPr lang="en-US" altLang="ko-KR" dirty="0"/>
              <a:t>PRESS</a:t>
            </a:r>
          </a:p>
          <a:p>
            <a:pPr algn="ctr"/>
            <a:r>
              <a:rPr lang="en-US" altLang="ko-KR" dirty="0"/>
              <a:t>80 TON</a:t>
            </a:r>
            <a:endParaRPr lang="ko-KR" altLang="en-US" dirty="0"/>
          </a:p>
        </p:txBody>
      </p:sp>
      <p:pic>
        <p:nvPicPr>
          <p:cNvPr id="1030" name="Picture 6" descr="14년 한일카탈록">
            <a:extLst>
              <a:ext uri="{FF2B5EF4-FFF2-40B4-BE49-F238E27FC236}">
                <a16:creationId xmlns:a16="http://schemas.microsoft.com/office/drawing/2014/main" id="{2BDB7B9A-FAF1-08D2-651B-4FD5046E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36" y="2363665"/>
            <a:ext cx="1790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사람, 남자, 실내이(가) 표시된 사진&#10;&#10;자동 생성된 설명">
            <a:extLst>
              <a:ext uri="{FF2B5EF4-FFF2-40B4-BE49-F238E27FC236}">
                <a16:creationId xmlns:a16="http://schemas.microsoft.com/office/drawing/2014/main" id="{D14E4E6E-B942-FC87-EE81-2D1D8D8EE9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r="40870"/>
          <a:stretch/>
        </p:blipFill>
        <p:spPr>
          <a:xfrm>
            <a:off x="3985101" y="1657978"/>
            <a:ext cx="1935796" cy="35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21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35089</TotalTime>
  <Words>735</Words>
  <Application>Microsoft Office PowerPoint</Application>
  <PresentationFormat>A4 용지(210x297mm)</PresentationFormat>
  <Paragraphs>191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주현</dc:creator>
  <cp:lastModifiedBy>김 동욱</cp:lastModifiedBy>
  <cp:revision>1661</cp:revision>
  <dcterms:created xsi:type="dcterms:W3CDTF">2021-08-11T01:00:03Z</dcterms:created>
  <dcterms:modified xsi:type="dcterms:W3CDTF">2022-10-09T14:15:50Z</dcterms:modified>
</cp:coreProperties>
</file>